
<file path=[Content_Types].xml><?xml version="1.0" encoding="utf-8"?>
<Types xmlns="http://schemas.openxmlformats.org/package/2006/content-types">
  <Default Extension="png" ContentType="image/png"/>
  <Default Extension="jpeg" ContentType="image/jpeg"/>
  <Default Extension="mov" ContentType="video/quicktime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43"/>
  </p:notesMasterIdLst>
  <p:sldIdLst>
    <p:sldId id="256" r:id="rId2"/>
    <p:sldId id="358" r:id="rId3"/>
    <p:sldId id="262" r:id="rId4"/>
    <p:sldId id="266" r:id="rId5"/>
    <p:sldId id="359" r:id="rId6"/>
    <p:sldId id="364" r:id="rId7"/>
    <p:sldId id="361" r:id="rId8"/>
    <p:sldId id="363" r:id="rId9"/>
    <p:sldId id="365" r:id="rId10"/>
    <p:sldId id="366" r:id="rId11"/>
    <p:sldId id="371" r:id="rId12"/>
    <p:sldId id="372" r:id="rId13"/>
    <p:sldId id="367" r:id="rId14"/>
    <p:sldId id="368" r:id="rId15"/>
    <p:sldId id="369" r:id="rId16"/>
    <p:sldId id="370" r:id="rId17"/>
    <p:sldId id="373" r:id="rId18"/>
    <p:sldId id="310" r:id="rId19"/>
    <p:sldId id="311" r:id="rId20"/>
    <p:sldId id="312" r:id="rId21"/>
    <p:sldId id="313" r:id="rId22"/>
    <p:sldId id="314" r:id="rId23"/>
    <p:sldId id="315" r:id="rId24"/>
    <p:sldId id="316" r:id="rId25"/>
    <p:sldId id="317" r:id="rId26"/>
    <p:sldId id="318" r:id="rId27"/>
    <p:sldId id="320" r:id="rId28"/>
    <p:sldId id="319" r:id="rId29"/>
    <p:sldId id="321" r:id="rId30"/>
    <p:sldId id="322" r:id="rId31"/>
    <p:sldId id="323" r:id="rId32"/>
    <p:sldId id="375" r:id="rId33"/>
    <p:sldId id="374" r:id="rId34"/>
    <p:sldId id="376" r:id="rId35"/>
    <p:sldId id="377" r:id="rId36"/>
    <p:sldId id="378" r:id="rId37"/>
    <p:sldId id="379" r:id="rId38"/>
    <p:sldId id="380" r:id="rId39"/>
    <p:sldId id="381" r:id="rId40"/>
    <p:sldId id="382" r:id="rId41"/>
    <p:sldId id="333" r:id="rId4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470"/>
    <a:srgbClr val="FF9100"/>
    <a:srgbClr val="A325BE"/>
    <a:srgbClr val="010138"/>
    <a:srgbClr val="FFD579"/>
    <a:srgbClr val="2E3B4B"/>
    <a:srgbClr val="0101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294"/>
    <p:restoredTop sz="83949"/>
  </p:normalViewPr>
  <p:slideViewPr>
    <p:cSldViewPr snapToGrid="0" snapToObjects="1">
      <p:cViewPr>
        <p:scale>
          <a:sx n="65" d="100"/>
          <a:sy n="65" d="100"/>
        </p:scale>
        <p:origin x="720" y="2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03AEEC-4EB2-C247-8D29-DBDCD2F840DD}" type="datetimeFigureOut">
              <a:rPr lang="en-US" smtClean="0"/>
              <a:t>7/31/18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F12483-E947-6F4E-A75E-B2E6778277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0680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F12483-E947-6F4E-A75E-B2E67782777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8095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rgbClr val="00347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F12483-E947-6F4E-A75E-B2E67782777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9682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03470"/>
                </a:solidFill>
              </a:rPr>
              <a:t>How many different “computers” have you encountered </a:t>
            </a:r>
            <a:r>
              <a:rPr lang="en-US" b="1" dirty="0">
                <a:solidFill>
                  <a:srgbClr val="003470"/>
                </a:solidFill>
              </a:rPr>
              <a:t>since you got up this morning</a:t>
            </a:r>
            <a:r>
              <a:rPr lang="en-US" dirty="0">
                <a:solidFill>
                  <a:srgbClr val="003470"/>
                </a:solidFill>
              </a:rPr>
              <a:t>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03470"/>
                </a:solidFill>
              </a:rPr>
              <a:t>How many different “computers” have you encountered </a:t>
            </a:r>
            <a:r>
              <a:rPr lang="en-US" b="1" dirty="0">
                <a:solidFill>
                  <a:srgbClr val="003470"/>
                </a:solidFill>
              </a:rPr>
              <a:t>in your lifetime</a:t>
            </a:r>
            <a:r>
              <a:rPr lang="en-US" dirty="0">
                <a:solidFill>
                  <a:srgbClr val="003470"/>
                </a:solidFill>
              </a:rPr>
              <a:t>?</a:t>
            </a:r>
          </a:p>
          <a:p>
            <a:r>
              <a:rPr lang="en-US" dirty="0"/>
              <a:t>Have you ever encountered one that was </a:t>
            </a:r>
            <a:r>
              <a:rPr lang="en-US" b="1" dirty="0"/>
              <a:t>poorly designed</a:t>
            </a:r>
            <a:r>
              <a:rPr lang="en-US" dirty="0"/>
              <a:t>?</a:t>
            </a:r>
          </a:p>
          <a:p>
            <a:r>
              <a:rPr lang="en-US" dirty="0"/>
              <a:t>The way a system is designed effects not only how pleasant the experience is, but (possibly more important) things like productivity, accuracy, safety, etc.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F12483-E947-6F4E-A75E-B2E67782777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2344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>
              <a:lnSpc>
                <a:spcPct val="90000"/>
              </a:lnSpc>
            </a:pPr>
            <a:r>
              <a:rPr lang="en-GB" altLang="en-US" sz="1600" dirty="0"/>
              <a:t>works by interrupting matrix of light beams,  capacitance changes or ultrasonic reflections</a:t>
            </a:r>
          </a:p>
          <a:p>
            <a:pPr lvl="1">
              <a:lnSpc>
                <a:spcPct val="90000"/>
              </a:lnSpc>
            </a:pPr>
            <a:r>
              <a:rPr lang="en-GB" altLang="en-US" sz="1600" i="1" dirty="0"/>
              <a:t>direct</a:t>
            </a:r>
            <a:r>
              <a:rPr lang="en-GB" altLang="en-US" sz="1600" dirty="0"/>
              <a:t> pointing device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F12483-E947-6F4E-A75E-B2E67782777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6316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Interaction is situated in the </a:t>
            </a:r>
            <a:r>
              <a:rPr lang="en-US" b="1" dirty="0"/>
              <a:t>context</a:t>
            </a:r>
            <a:r>
              <a:rPr lang="en-US" dirty="0"/>
              <a:t> of a problem or goal-directed activity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F12483-E947-6F4E-A75E-B2E67782777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1944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82930" indent="-457200"/>
            <a:r>
              <a:rPr lang="en-US" dirty="0"/>
              <a:t>What are you selecting?  One item at a time?</a:t>
            </a:r>
          </a:p>
          <a:p>
            <a:pPr marL="582930" indent="-457200"/>
            <a:r>
              <a:rPr lang="en-US" dirty="0"/>
              <a:t>Selecting of a value?</a:t>
            </a:r>
          </a:p>
          <a:p>
            <a:pPr marL="582930" indent="-457200"/>
            <a:r>
              <a:rPr lang="en-US" dirty="0"/>
              <a:t>Selecting of a range?</a:t>
            </a:r>
          </a:p>
          <a:p>
            <a:pPr marL="582930" indent="-457200"/>
            <a:r>
              <a:rPr lang="en-US" dirty="0"/>
              <a:t>Selecting of a position on the screen?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3D726F-AA01-4A9D-81D1-A09838CFA853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0412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F12483-E947-6F4E-A75E-B2E677827779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2536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F12483-E947-6F4E-A75E-B2E677827779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7025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F12483-E947-6F4E-A75E-B2E677827779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2681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>
                <a:solidFill>
                  <a:srgbClr val="003470"/>
                </a:solidFill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rgbClr val="00347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1C8C5-D3B4-0743-815D-435213ECCE57}" type="datetimeFigureOut">
              <a:rPr lang="en-US" smtClean="0"/>
              <a:t>7/31/18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5C343-171F-4C46-8FFE-4CDE8BCC166D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rgbClr val="0026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65289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1C8C5-D3B4-0743-815D-435213ECCE57}" type="datetimeFigureOut">
              <a:rPr lang="en-US" smtClean="0"/>
              <a:t>7/31/18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5C343-171F-4C46-8FFE-4CDE8BCC16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462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1C8C5-D3B4-0743-815D-435213ECCE57}" type="datetimeFigureOut">
              <a:rPr lang="en-US" smtClean="0"/>
              <a:t>7/31/18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5C343-171F-4C46-8FFE-4CDE8BCC16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21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1200"/>
              </a:spcBef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1C8C5-D3B4-0743-815D-435213ECCE57}" type="datetimeFigureOut">
              <a:rPr lang="en-US" smtClean="0"/>
              <a:t>7/31/18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5C343-171F-4C46-8FFE-4CDE8BCC16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9884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1C8C5-D3B4-0743-815D-435213ECCE57}" type="datetimeFigureOut">
              <a:rPr lang="en-US" smtClean="0"/>
              <a:t>7/31/18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5C343-171F-4C46-8FFE-4CDE8BCC166D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41382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1C8C5-D3B4-0743-815D-435213ECCE57}" type="datetimeFigureOut">
              <a:rPr lang="en-US" smtClean="0"/>
              <a:t>7/31/18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5C343-171F-4C46-8FFE-4CDE8BCC16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2764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1C8C5-D3B4-0743-815D-435213ECCE57}" type="datetimeFigureOut">
              <a:rPr lang="en-US" smtClean="0"/>
              <a:t>7/31/18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5C343-171F-4C46-8FFE-4CDE8BCC166D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8633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1C8C5-D3B4-0743-815D-435213ECCE57}" type="datetimeFigureOut">
              <a:rPr lang="en-US" smtClean="0"/>
              <a:t>7/31/18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5C343-171F-4C46-8FFE-4CDE8BCC16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6329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1C8C5-D3B4-0743-815D-435213ECCE57}" type="datetimeFigureOut">
              <a:rPr lang="en-US" smtClean="0"/>
              <a:t>7/31/18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5C343-171F-4C46-8FFE-4CDE8BCC16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8759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1C8C5-D3B4-0743-815D-435213ECCE57}" type="datetimeFigureOut">
              <a:rPr lang="en-US" smtClean="0"/>
              <a:t>7/31/18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5C343-171F-4C46-8FFE-4CDE8BCC166D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86195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1C8C5-D3B4-0743-815D-435213ECCE57}" type="datetimeFigureOut">
              <a:rPr lang="en-US" smtClean="0"/>
              <a:t>7/31/18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5C343-171F-4C46-8FFE-4CDE8BCC16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172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 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rgbClr val="0026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D4B1C8C5-D3B4-0743-815D-435213ECCE57}" type="datetimeFigureOut">
              <a:rPr lang="en-US" smtClean="0"/>
              <a:t>7/31/18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F575C343-171F-4C46-8FFE-4CDE8BCC16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261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3600" kern="1200" spc="-100" baseline="0">
          <a:solidFill>
            <a:srgbClr val="003470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rgbClr val="003470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Lucida Grande"/>
        <a:buChar char="-"/>
        <a:defRPr sz="2000" kern="1200">
          <a:solidFill>
            <a:srgbClr val="003470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Wingdings" charset="2"/>
        <a:buChar char=""/>
        <a:defRPr sz="1800" kern="1200">
          <a:solidFill>
            <a:srgbClr val="003470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rgbClr val="003470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rgbClr val="003470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tiff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0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tiff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tiff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tiff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tiff"/><Relationship Id="rId4" Type="http://schemas.openxmlformats.org/officeDocument/2006/relationships/image" Target="../media/image17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22.png"/><Relationship Id="rId4" Type="http://schemas.openxmlformats.org/officeDocument/2006/relationships/notesSlide" Target="../notesSlides/notesSlide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://www.babynamewizard.com/voyager#prefix=jo&amp;sw=both&amp;exact=false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://www.theyrule.net/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2000" cap="none" dirty="0"/>
              <a:t>Week 6 </a:t>
            </a:r>
            <a:r>
              <a:rPr lang="mr-IN" sz="2000" cap="none" dirty="0"/>
              <a:t>–</a:t>
            </a:r>
            <a:r>
              <a:rPr lang="en-US" sz="2000" cap="none" dirty="0"/>
              <a:t> Tuesday:</a:t>
            </a:r>
            <a:br>
              <a:rPr lang="en-US" dirty="0"/>
            </a:br>
            <a:r>
              <a:rPr lang="en-US" sz="4400" dirty="0"/>
              <a:t>Human-Computer Interaction</a:t>
            </a:r>
            <a:endParaRPr lang="en-US" sz="2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en-US" sz="2000" dirty="0"/>
              <a:t>R. Jordan Crouser</a:t>
            </a:r>
          </a:p>
          <a:p>
            <a:r>
              <a:rPr lang="en-US" sz="2000" dirty="0"/>
              <a:t>Assistant Professor of Computer Science</a:t>
            </a:r>
          </a:p>
          <a:p>
            <a:r>
              <a:rPr lang="en-US" sz="2000" dirty="0"/>
              <a:t>Smith College</a:t>
            </a:r>
          </a:p>
          <a:p>
            <a:endParaRPr lang="en-US" sz="2000" dirty="0"/>
          </a:p>
          <a:p>
            <a:r>
              <a:rPr lang="en-US" sz="2000" dirty="0"/>
              <a:t>SCS Noonan Scholars </a:t>
            </a:r>
            <a:r>
              <a:rPr lang="mr-IN" sz="2000" dirty="0"/>
              <a:t>– </a:t>
            </a:r>
            <a:r>
              <a:rPr lang="en-US" sz="2000" dirty="0"/>
              <a:t>Summer 2018</a:t>
            </a:r>
          </a:p>
        </p:txBody>
      </p:sp>
    </p:spTree>
    <p:extLst>
      <p:ext uri="{BB962C8B-B14F-4D97-AF65-F5344CB8AC3E}">
        <p14:creationId xmlns:p14="http://schemas.microsoft.com/office/powerpoint/2010/main" val="18460242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B7A2A0-021D-F64E-8F0A-A0A1B5D33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Mouse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2769DA-CFD3-164E-9979-182FB847EF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4412974" cy="48768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GB" altLang="en-US" dirty="0"/>
              <a:t>Handheld pointing device</a:t>
            </a:r>
          </a:p>
          <a:p>
            <a:pPr lvl="1">
              <a:lnSpc>
                <a:spcPct val="90000"/>
              </a:lnSpc>
            </a:pPr>
            <a:r>
              <a:rPr lang="en-GB" altLang="en-US" dirty="0"/>
              <a:t>very common</a:t>
            </a:r>
          </a:p>
          <a:p>
            <a:pPr lvl="1">
              <a:lnSpc>
                <a:spcPct val="90000"/>
              </a:lnSpc>
            </a:pPr>
            <a:r>
              <a:rPr lang="en-GB" altLang="en-US" dirty="0"/>
              <a:t>easy to use</a:t>
            </a:r>
          </a:p>
          <a:p>
            <a:pPr lvl="1">
              <a:lnSpc>
                <a:spcPct val="90000"/>
              </a:lnSpc>
            </a:pPr>
            <a:endParaRPr lang="en-GB" altLang="en-US" dirty="0"/>
          </a:p>
          <a:p>
            <a:pPr>
              <a:lnSpc>
                <a:spcPct val="90000"/>
              </a:lnSpc>
            </a:pPr>
            <a:r>
              <a:rPr lang="en-GB" altLang="en-US" dirty="0"/>
              <a:t>Two characteristics</a:t>
            </a:r>
          </a:p>
          <a:p>
            <a:pPr lvl="1">
              <a:lnSpc>
                <a:spcPct val="90000"/>
              </a:lnSpc>
            </a:pPr>
            <a:r>
              <a:rPr lang="en-GB" altLang="en-US" dirty="0"/>
              <a:t>planar movement</a:t>
            </a:r>
          </a:p>
          <a:p>
            <a:pPr lvl="1">
              <a:lnSpc>
                <a:spcPct val="90000"/>
              </a:lnSpc>
            </a:pPr>
            <a:r>
              <a:rPr lang="en-GB" altLang="en-US" dirty="0"/>
              <a:t>buttons used for making a selection, indicating an option, etc.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545420-7565-E444-87FE-AB8346C5D0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6545" y="600066"/>
            <a:ext cx="5801935" cy="4982412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A4DCC673-F56F-1F4A-B61A-7698CF6C15B1}"/>
              </a:ext>
            </a:extLst>
          </p:cNvPr>
          <p:cNvGrpSpPr>
            <a:grpSpLocks/>
          </p:cNvGrpSpPr>
          <p:nvPr/>
        </p:nvGrpSpPr>
        <p:grpSpPr bwMode="auto">
          <a:xfrm>
            <a:off x="0" y="5791200"/>
            <a:ext cx="9144000" cy="1066800"/>
            <a:chOff x="0" y="0"/>
            <a:chExt cx="5760" cy="672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3065B05-5BC9-C546-ACC6-1DA717D200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5760" cy="672"/>
            </a:xfrm>
            <a:prstGeom prst="rect">
              <a:avLst/>
            </a:prstGeom>
            <a:solidFill>
              <a:srgbClr val="2E005D"/>
            </a:solidFill>
            <a:ln w="9525">
              <a:solidFill>
                <a:srgbClr val="2E005D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2734D58-1BCF-0E49-9AF8-A4902A6F3DD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2" y="0"/>
              <a:ext cx="3264" cy="6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AAA8442-9E13-2D43-BD4E-04C9C35485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0" y="0"/>
              <a:ext cx="672" cy="6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ABDFE93-BE94-7E4B-ADDB-B08C67ABBEB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672" cy="6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12B87D3-1F89-924B-837A-79B4A8FDA06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80" y="0"/>
              <a:ext cx="176" cy="6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47438D5-2AA0-2C40-BBA7-FC93DBFFC6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84" y="0"/>
              <a:ext cx="176" cy="6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2375279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B7A2A0-021D-F64E-8F0A-A0A1B5D33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Touchpad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2769DA-CFD3-164E-9979-182FB847EF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4412974" cy="48768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GB" altLang="en-US" dirty="0"/>
              <a:t>Small touch-sensitive surface</a:t>
            </a:r>
          </a:p>
          <a:p>
            <a:pPr>
              <a:lnSpc>
                <a:spcPct val="90000"/>
              </a:lnSpc>
            </a:pPr>
            <a:r>
              <a:rPr lang="en-GB" altLang="en-US" dirty="0"/>
              <a:t>Used mainly in laptops</a:t>
            </a:r>
            <a:endParaRPr lang="en-GB" altLang="en-US" sz="1600" dirty="0"/>
          </a:p>
          <a:p>
            <a:pPr>
              <a:lnSpc>
                <a:spcPct val="90000"/>
              </a:lnSpc>
            </a:pPr>
            <a:r>
              <a:rPr lang="en-GB" altLang="en-US" dirty="0"/>
              <a:t>‘Acceleration’ is important</a:t>
            </a:r>
          </a:p>
          <a:p>
            <a:pPr lvl="1">
              <a:lnSpc>
                <a:spcPct val="90000"/>
              </a:lnSpc>
            </a:pPr>
            <a:r>
              <a:rPr lang="en-GB" altLang="en-US" dirty="0"/>
              <a:t>Fast stroke</a:t>
            </a:r>
          </a:p>
          <a:p>
            <a:pPr lvl="2">
              <a:lnSpc>
                <a:spcPct val="90000"/>
              </a:lnSpc>
              <a:buFont typeface="Wingdings" pitchFamily="2" charset="2"/>
              <a:buChar char="§"/>
            </a:pPr>
            <a:r>
              <a:rPr lang="en-GB" altLang="en-US" dirty="0"/>
              <a:t>lots of pixels per inch moved</a:t>
            </a:r>
          </a:p>
          <a:p>
            <a:pPr lvl="2">
              <a:lnSpc>
                <a:spcPct val="90000"/>
              </a:lnSpc>
              <a:buFont typeface="Wingdings" pitchFamily="2" charset="2"/>
              <a:buChar char="§"/>
            </a:pPr>
            <a:r>
              <a:rPr lang="en-GB" altLang="en-US" dirty="0"/>
              <a:t>initial movement to the target</a:t>
            </a:r>
          </a:p>
          <a:p>
            <a:pPr lvl="1">
              <a:lnSpc>
                <a:spcPct val="90000"/>
              </a:lnSpc>
            </a:pPr>
            <a:r>
              <a:rPr lang="en-GB" altLang="en-US" dirty="0"/>
              <a:t>Slow stroke</a:t>
            </a:r>
          </a:p>
          <a:p>
            <a:pPr lvl="2">
              <a:lnSpc>
                <a:spcPct val="90000"/>
              </a:lnSpc>
              <a:buFont typeface="Wingdings" pitchFamily="2" charset="2"/>
              <a:buChar char="§"/>
            </a:pPr>
            <a:r>
              <a:rPr lang="en-GB" altLang="en-US" dirty="0"/>
              <a:t>fewer pixels per inch moved</a:t>
            </a:r>
          </a:p>
          <a:p>
            <a:pPr lvl="2">
              <a:lnSpc>
                <a:spcPct val="90000"/>
              </a:lnSpc>
              <a:buFont typeface="Wingdings" pitchFamily="2" charset="2"/>
              <a:buChar char="§"/>
            </a:pPr>
            <a:r>
              <a:rPr lang="en-GB" altLang="en-US" dirty="0"/>
              <a:t>more accurate positioning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4DCC673-F56F-1F4A-B61A-7698CF6C15B1}"/>
              </a:ext>
            </a:extLst>
          </p:cNvPr>
          <p:cNvGrpSpPr>
            <a:grpSpLocks/>
          </p:cNvGrpSpPr>
          <p:nvPr/>
        </p:nvGrpSpPr>
        <p:grpSpPr bwMode="auto">
          <a:xfrm>
            <a:off x="0" y="5791200"/>
            <a:ext cx="9144000" cy="1066800"/>
            <a:chOff x="0" y="0"/>
            <a:chExt cx="5760" cy="672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3065B05-5BC9-C546-ACC6-1DA717D200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5760" cy="672"/>
            </a:xfrm>
            <a:prstGeom prst="rect">
              <a:avLst/>
            </a:prstGeom>
            <a:solidFill>
              <a:srgbClr val="2E005D"/>
            </a:solidFill>
            <a:ln w="9525">
              <a:solidFill>
                <a:srgbClr val="2E005D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2734D58-1BCF-0E49-9AF8-A4902A6F3DD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2" y="0"/>
              <a:ext cx="3264" cy="6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AAA8442-9E13-2D43-BD4E-04C9C35485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0" y="0"/>
              <a:ext cx="672" cy="6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ABDFE93-BE94-7E4B-ADDB-B08C67ABBEB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672" cy="6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12B87D3-1F89-924B-837A-79B4A8FDA06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80" y="0"/>
              <a:ext cx="176" cy="6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47438D5-2AA0-2C40-BBA7-FC93DBFFC6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84" y="0"/>
              <a:ext cx="176" cy="6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2BEFF906-D7EE-914E-9305-AC00BC010B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16742" y="1970741"/>
            <a:ext cx="4587558" cy="3068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8793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B7A2A0-021D-F64E-8F0A-A0A1B5D33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Touchscreen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2769DA-CFD3-164E-9979-182FB847EF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600200"/>
            <a:ext cx="4612341" cy="48768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GB" altLang="en-US" dirty="0"/>
              <a:t>Larger, touch-sensitive surface</a:t>
            </a:r>
          </a:p>
          <a:p>
            <a:pPr>
              <a:lnSpc>
                <a:spcPct val="90000"/>
              </a:lnSpc>
            </a:pPr>
            <a:r>
              <a:rPr lang="en-GB" altLang="en-US" dirty="0"/>
              <a:t>Advantages:</a:t>
            </a:r>
          </a:p>
          <a:p>
            <a:pPr lvl="1">
              <a:lnSpc>
                <a:spcPct val="90000"/>
              </a:lnSpc>
            </a:pPr>
            <a:r>
              <a:rPr lang="en-GB" altLang="en-US" dirty="0"/>
              <a:t>fast, no specialised pointer</a:t>
            </a:r>
          </a:p>
          <a:p>
            <a:pPr lvl="1">
              <a:lnSpc>
                <a:spcPct val="90000"/>
              </a:lnSpc>
            </a:pPr>
            <a:r>
              <a:rPr lang="en-GB" altLang="en-US" dirty="0"/>
              <a:t>good for menu selection</a:t>
            </a:r>
          </a:p>
          <a:p>
            <a:pPr lvl="1">
              <a:lnSpc>
                <a:spcPct val="90000"/>
              </a:lnSpc>
            </a:pPr>
            <a:r>
              <a:rPr lang="en-GB" altLang="en-US" dirty="0"/>
              <a:t>easy to clean</a:t>
            </a:r>
            <a:endParaRPr lang="en-GB" altLang="en-US" sz="1100" dirty="0"/>
          </a:p>
          <a:p>
            <a:pPr>
              <a:lnSpc>
                <a:spcPct val="90000"/>
              </a:lnSpc>
            </a:pPr>
            <a:r>
              <a:rPr lang="en-GB" altLang="en-US" dirty="0"/>
              <a:t>Disadvantages:</a:t>
            </a:r>
          </a:p>
          <a:p>
            <a:pPr lvl="1">
              <a:lnSpc>
                <a:spcPct val="90000"/>
              </a:lnSpc>
            </a:pPr>
            <a:r>
              <a:rPr lang="en-GB" altLang="en-US" dirty="0"/>
              <a:t>finger can mark screen</a:t>
            </a:r>
          </a:p>
          <a:p>
            <a:pPr lvl="1">
              <a:lnSpc>
                <a:spcPct val="90000"/>
              </a:lnSpc>
            </a:pPr>
            <a:r>
              <a:rPr lang="en-GB" altLang="en-US" dirty="0"/>
              <a:t>imprecise</a:t>
            </a:r>
            <a:endParaRPr lang="en-GB" altLang="en-US" sz="1800" dirty="0"/>
          </a:p>
          <a:p>
            <a:pPr lvl="1">
              <a:lnSpc>
                <a:spcPct val="90000"/>
              </a:lnSpc>
            </a:pPr>
            <a:r>
              <a:rPr lang="en-GB" altLang="en-US" dirty="0"/>
              <a:t>lifting arm can be tiring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4DCC673-F56F-1F4A-B61A-7698CF6C15B1}"/>
              </a:ext>
            </a:extLst>
          </p:cNvPr>
          <p:cNvGrpSpPr>
            <a:grpSpLocks/>
          </p:cNvGrpSpPr>
          <p:nvPr/>
        </p:nvGrpSpPr>
        <p:grpSpPr bwMode="auto">
          <a:xfrm>
            <a:off x="0" y="5791200"/>
            <a:ext cx="9144000" cy="1066800"/>
            <a:chOff x="0" y="0"/>
            <a:chExt cx="5760" cy="672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3065B05-5BC9-C546-ACC6-1DA717D200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5760" cy="672"/>
            </a:xfrm>
            <a:prstGeom prst="rect">
              <a:avLst/>
            </a:prstGeom>
            <a:solidFill>
              <a:srgbClr val="2E005D"/>
            </a:solidFill>
            <a:ln w="9525">
              <a:solidFill>
                <a:srgbClr val="2E005D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2734D58-1BCF-0E49-9AF8-A4902A6F3DD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2" y="0"/>
              <a:ext cx="3264" cy="6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AAA8442-9E13-2D43-BD4E-04C9C35485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0" y="0"/>
              <a:ext cx="672" cy="6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ABDFE93-BE94-7E4B-ADDB-B08C67ABBEB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672" cy="6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12B87D3-1F89-924B-837A-79B4A8FDA06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80" y="0"/>
              <a:ext cx="176" cy="6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47438D5-2AA0-2C40-BBA7-FC93DBFFC6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84" y="0"/>
              <a:ext cx="176" cy="6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7D147380-AA24-2A42-ADE0-D1BAFE65624B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113305" y="1600201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3487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B7A2A0-021D-F64E-8F0A-A0A1B5D33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Keyboard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2769DA-CFD3-164E-9979-182FB847EF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600200"/>
            <a:ext cx="4651513" cy="4876800"/>
          </a:xfrm>
        </p:spPr>
        <p:txBody>
          <a:bodyPr/>
          <a:lstStyle/>
          <a:p>
            <a:r>
              <a:rPr lang="en-GB" altLang="en-US" dirty="0"/>
              <a:t>Most common text input device</a:t>
            </a:r>
          </a:p>
          <a:p>
            <a:r>
              <a:rPr lang="en-GB" altLang="en-US" dirty="0"/>
              <a:t>Allows rapid entry of text by experienced users</a:t>
            </a:r>
          </a:p>
          <a:p>
            <a:r>
              <a:rPr lang="en-GB" altLang="en-US" dirty="0"/>
              <a:t>Keypress closes connection, causing a char code to be sent</a:t>
            </a:r>
          </a:p>
          <a:p>
            <a:r>
              <a:rPr lang="en-GB" altLang="en-US" dirty="0"/>
              <a:t>Usually connected by cable, but can be wireless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4DCC673-F56F-1F4A-B61A-7698CF6C15B1}"/>
              </a:ext>
            </a:extLst>
          </p:cNvPr>
          <p:cNvGrpSpPr>
            <a:grpSpLocks/>
          </p:cNvGrpSpPr>
          <p:nvPr/>
        </p:nvGrpSpPr>
        <p:grpSpPr bwMode="auto">
          <a:xfrm>
            <a:off x="0" y="5791200"/>
            <a:ext cx="9144000" cy="1066800"/>
            <a:chOff x="0" y="0"/>
            <a:chExt cx="5760" cy="672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3065B05-5BC9-C546-ACC6-1DA717D200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5760" cy="672"/>
            </a:xfrm>
            <a:prstGeom prst="rect">
              <a:avLst/>
            </a:prstGeom>
            <a:solidFill>
              <a:srgbClr val="2E005D"/>
            </a:solidFill>
            <a:ln w="9525">
              <a:solidFill>
                <a:srgbClr val="2E005D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2734D58-1BCF-0E49-9AF8-A4902A6F3DD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2" y="0"/>
              <a:ext cx="3264" cy="6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AAA8442-9E13-2D43-BD4E-04C9C35485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0" y="0"/>
              <a:ext cx="672" cy="6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ABDFE93-BE94-7E4B-ADDB-B08C67ABBEB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672" cy="6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12B87D3-1F89-924B-837A-79B4A8FDA06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80" y="0"/>
              <a:ext cx="176" cy="6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47438D5-2AA0-2C40-BBA7-FC93DBFFC6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84" y="0"/>
              <a:ext cx="176" cy="6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58BB5C63-CB62-4447-AC11-F3702C42BB52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659100" y="1779102"/>
            <a:ext cx="4385510" cy="3601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2904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E520AE-995A-7D40-AD93-5DCFCB94A2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altLang="en-US" dirty="0"/>
              <a:t>Keypad / T9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C54FDA-2017-804B-BF2F-4B0BC6E0D0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  <a:tabLst>
                <a:tab pos="1816100" algn="l"/>
              </a:tabLst>
            </a:pPr>
            <a:r>
              <a:rPr lang="en-GB" altLang="en-US" sz="2000" dirty="0"/>
              <a:t>Standard: use numeric keys with</a:t>
            </a:r>
            <a:br>
              <a:rPr lang="en-GB" altLang="en-US" sz="2000" dirty="0"/>
            </a:br>
            <a:r>
              <a:rPr lang="en-GB" altLang="en-US" sz="2000" dirty="0"/>
              <a:t>multiple presses</a:t>
            </a:r>
          </a:p>
          <a:p>
            <a:pPr>
              <a:lnSpc>
                <a:spcPct val="90000"/>
              </a:lnSpc>
              <a:buFontTx/>
              <a:buChar char=" "/>
              <a:tabLst>
                <a:tab pos="1816100" algn="l"/>
              </a:tabLst>
            </a:pPr>
            <a:r>
              <a:rPr lang="en-GB" altLang="en-US" sz="1800" dirty="0"/>
              <a:t>hello = 4433555[</a:t>
            </a:r>
            <a:r>
              <a:rPr lang="en-GB" altLang="en-US" sz="1600" dirty="0"/>
              <a:t>pause</a:t>
            </a:r>
            <a:r>
              <a:rPr lang="en-GB" altLang="en-US" sz="1800" dirty="0"/>
              <a:t>]555666</a:t>
            </a:r>
            <a:endParaRPr lang="en-GB" altLang="en-US" sz="2000" dirty="0"/>
          </a:p>
          <a:p>
            <a:pPr>
              <a:lnSpc>
                <a:spcPct val="90000"/>
              </a:lnSpc>
              <a:buFontTx/>
              <a:buChar char=" "/>
              <a:tabLst>
                <a:tab pos="1816100" algn="l"/>
              </a:tabLst>
            </a:pPr>
            <a:r>
              <a:rPr lang="en-GB" altLang="en-US" sz="2000" dirty="0"/>
              <a:t>surprisingly fast!</a:t>
            </a:r>
          </a:p>
          <a:p>
            <a:pPr>
              <a:lnSpc>
                <a:spcPct val="90000"/>
              </a:lnSpc>
              <a:tabLst>
                <a:tab pos="1816100" algn="l"/>
              </a:tabLst>
            </a:pPr>
            <a:endParaRPr lang="en-GB" altLang="en-US" sz="900" dirty="0"/>
          </a:p>
          <a:p>
            <a:pPr>
              <a:lnSpc>
                <a:spcPct val="90000"/>
              </a:lnSpc>
              <a:tabLst>
                <a:tab pos="1816100" algn="l"/>
              </a:tabLst>
            </a:pPr>
            <a:r>
              <a:rPr lang="en-GB" altLang="en-US" sz="2000" dirty="0"/>
              <a:t>T9 predictive entry</a:t>
            </a:r>
          </a:p>
          <a:p>
            <a:pPr lvl="1">
              <a:lnSpc>
                <a:spcPct val="90000"/>
              </a:lnSpc>
              <a:tabLst>
                <a:tab pos="1816100" algn="l"/>
              </a:tabLst>
            </a:pPr>
            <a:r>
              <a:rPr lang="en-GB" altLang="en-US" sz="1800" dirty="0"/>
              <a:t>type as if single key for each letter</a:t>
            </a:r>
          </a:p>
          <a:p>
            <a:pPr lvl="1">
              <a:lnSpc>
                <a:spcPct val="90000"/>
              </a:lnSpc>
              <a:tabLst>
                <a:tab pos="1816100" algn="l"/>
              </a:tabLst>
            </a:pPr>
            <a:r>
              <a:rPr lang="en-GB" altLang="en-US" sz="1800" dirty="0"/>
              <a:t>use dictionary to ‘guess’ the right word</a:t>
            </a:r>
          </a:p>
          <a:p>
            <a:pPr lvl="1">
              <a:lnSpc>
                <a:spcPct val="90000"/>
              </a:lnSpc>
              <a:tabLst>
                <a:tab pos="1816100" algn="l"/>
              </a:tabLst>
            </a:pPr>
            <a:r>
              <a:rPr lang="en-GB" altLang="en-US" sz="1800" dirty="0"/>
              <a:t>hello = 43556 …</a:t>
            </a:r>
          </a:p>
          <a:p>
            <a:pPr lvl="1">
              <a:lnSpc>
                <a:spcPct val="90000"/>
              </a:lnSpc>
              <a:tabLst>
                <a:tab pos="1816100" algn="l"/>
              </a:tabLst>
            </a:pPr>
            <a:r>
              <a:rPr lang="en-GB" altLang="en-US" sz="1800" dirty="0"/>
              <a:t>but 26 -&gt; menu ‘am’ or ‘an’</a:t>
            </a: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FE7B6EE-54B6-6140-9FF4-1E291A0718CD}"/>
              </a:ext>
            </a:extLst>
          </p:cNvPr>
          <p:cNvGrpSpPr>
            <a:grpSpLocks/>
          </p:cNvGrpSpPr>
          <p:nvPr/>
        </p:nvGrpSpPr>
        <p:grpSpPr bwMode="auto">
          <a:xfrm>
            <a:off x="0" y="5791200"/>
            <a:ext cx="9144000" cy="1066800"/>
            <a:chOff x="0" y="0"/>
            <a:chExt cx="5760" cy="672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FA32904-E93A-0644-B89C-BB6860BA44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5760" cy="672"/>
            </a:xfrm>
            <a:prstGeom prst="rect">
              <a:avLst/>
            </a:prstGeom>
            <a:solidFill>
              <a:srgbClr val="2E005D"/>
            </a:solidFill>
            <a:ln w="9525">
              <a:solidFill>
                <a:srgbClr val="2E005D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600DD28-4357-224A-9A69-00531FBA0E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2" y="0"/>
              <a:ext cx="3264" cy="6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E97304F-50B2-4248-AE03-F695A838EBF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0" y="0"/>
              <a:ext cx="672" cy="6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B6F9CC7-A309-454F-BB2D-1552C2989FF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672" cy="6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56392B6-D2BC-BE40-9B64-221E5C8132C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80" y="0"/>
              <a:ext cx="176" cy="6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65C5C30-9208-C145-AB98-035070ED2B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84" y="0"/>
              <a:ext cx="176" cy="6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11" name="Picture 4" descr="phone-keys.jpg                                                 0007898DMacintosh HD                   ABA78158:">
            <a:extLst>
              <a:ext uri="{FF2B5EF4-FFF2-40B4-BE49-F238E27FC236}">
                <a16:creationId xmlns:a16="http://schemas.microsoft.com/office/drawing/2014/main" id="{DA21334B-0AD6-2242-8058-E2978E97BC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0261" y="1600200"/>
            <a:ext cx="3426539" cy="3733800"/>
          </a:xfrm>
          <a:prstGeom prst="rect">
            <a:avLst/>
          </a:prstGeom>
          <a:noFill/>
          <a:ln>
            <a:solidFill>
              <a:srgbClr val="00347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41663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E520AE-995A-7D40-AD93-5DCFCB94A2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altLang="en-US" dirty="0"/>
              <a:t>Handwriting recognition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C54FDA-2017-804B-BF2F-4B0BC6E0D0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4803061" cy="48768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GB" altLang="en-US" dirty="0"/>
              <a:t>Input text using a “pen” and a “tablet” (more natural?)</a:t>
            </a:r>
            <a:endParaRPr lang="en-GB" altLang="en-US" sz="1200" dirty="0"/>
          </a:p>
          <a:p>
            <a:pPr>
              <a:lnSpc>
                <a:spcPct val="90000"/>
              </a:lnSpc>
            </a:pPr>
            <a:r>
              <a:rPr lang="en-GB" altLang="en-US" dirty="0"/>
              <a:t>Technical problems:</a:t>
            </a:r>
          </a:p>
          <a:p>
            <a:pPr lvl="1">
              <a:lnSpc>
                <a:spcPct val="90000"/>
              </a:lnSpc>
            </a:pPr>
            <a:r>
              <a:rPr lang="en-GB" altLang="en-US" dirty="0"/>
              <a:t>capturing all useful information: stroke path, pressure, etc. </a:t>
            </a:r>
          </a:p>
          <a:p>
            <a:pPr lvl="1">
              <a:lnSpc>
                <a:spcPct val="90000"/>
              </a:lnSpc>
            </a:pPr>
            <a:r>
              <a:rPr lang="en-GB" altLang="en-US" dirty="0"/>
              <a:t>segmenting writing into letters</a:t>
            </a:r>
          </a:p>
          <a:p>
            <a:pPr lvl="1">
              <a:lnSpc>
                <a:spcPct val="90000"/>
              </a:lnSpc>
            </a:pPr>
            <a:r>
              <a:rPr lang="en-GB" altLang="en-US" dirty="0"/>
              <a:t>interpreting individual letters</a:t>
            </a:r>
          </a:p>
          <a:p>
            <a:pPr lvl="1">
              <a:lnSpc>
                <a:spcPct val="90000"/>
              </a:lnSpc>
            </a:pPr>
            <a:r>
              <a:rPr lang="en-GB" altLang="en-US" dirty="0"/>
              <a:t>coping with different styles of handwriting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FE7B6EE-54B6-6140-9FF4-1E291A0718CD}"/>
              </a:ext>
            </a:extLst>
          </p:cNvPr>
          <p:cNvGrpSpPr>
            <a:grpSpLocks/>
          </p:cNvGrpSpPr>
          <p:nvPr/>
        </p:nvGrpSpPr>
        <p:grpSpPr bwMode="auto">
          <a:xfrm>
            <a:off x="0" y="5791200"/>
            <a:ext cx="9144000" cy="1066800"/>
            <a:chOff x="0" y="0"/>
            <a:chExt cx="5760" cy="672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FA32904-E93A-0644-B89C-BB6860BA44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5760" cy="672"/>
            </a:xfrm>
            <a:prstGeom prst="rect">
              <a:avLst/>
            </a:prstGeom>
            <a:solidFill>
              <a:srgbClr val="2E005D"/>
            </a:solidFill>
            <a:ln w="9525">
              <a:solidFill>
                <a:srgbClr val="2E005D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600DD28-4357-224A-9A69-00531FBA0E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2" y="0"/>
              <a:ext cx="3264" cy="6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E97304F-50B2-4248-AE03-F695A838EBF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0" y="0"/>
              <a:ext cx="672" cy="6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B6F9CC7-A309-454F-BB2D-1552C2989FF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672" cy="6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56392B6-D2BC-BE40-9B64-221E5C8132C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80" y="0"/>
              <a:ext cx="176" cy="6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65C5C30-9208-C145-AB98-035070ED2B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84" y="0"/>
              <a:ext cx="176" cy="6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C7822230-67B0-0145-87E1-A23C2B50F4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53000" y="2105025"/>
            <a:ext cx="3733800" cy="2800350"/>
          </a:xfrm>
          <a:prstGeom prst="rect">
            <a:avLst/>
          </a:prstGeom>
          <a:ln>
            <a:solidFill>
              <a:srgbClr val="003470"/>
            </a:solidFill>
          </a:ln>
        </p:spPr>
      </p:pic>
    </p:spTree>
    <p:extLst>
      <p:ext uri="{BB962C8B-B14F-4D97-AF65-F5344CB8AC3E}">
        <p14:creationId xmlns:p14="http://schemas.microsoft.com/office/powerpoint/2010/main" val="5424957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E520AE-995A-7D40-AD93-5DCFCB94A2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altLang="en-US" dirty="0"/>
              <a:t>Speech recognition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C54FDA-2017-804B-BF2F-4B0BC6E0D0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4803061" cy="4876800"/>
          </a:xfrm>
        </p:spPr>
        <p:txBody>
          <a:bodyPr/>
          <a:lstStyle/>
          <a:p>
            <a:r>
              <a:rPr lang="en-GB" altLang="en-US" dirty="0"/>
              <a:t>Improving </a:t>
            </a:r>
            <a:r>
              <a:rPr lang="en-GB" altLang="en-US" b="1" dirty="0"/>
              <a:t>rapidly</a:t>
            </a:r>
            <a:endParaRPr lang="en-GB" altLang="en-US" sz="1000" b="1" dirty="0"/>
          </a:p>
          <a:p>
            <a:r>
              <a:rPr lang="en-GB" altLang="en-US" dirty="0"/>
              <a:t>Most successful when:</a:t>
            </a:r>
          </a:p>
          <a:p>
            <a:pPr lvl="1"/>
            <a:r>
              <a:rPr lang="en-GB" altLang="en-US" dirty="0"/>
              <a:t>single user </a:t>
            </a:r>
          </a:p>
          <a:p>
            <a:pPr lvl="1"/>
            <a:r>
              <a:rPr lang="en-GB" altLang="en-US" dirty="0"/>
              <a:t>limited vocabulary systems</a:t>
            </a:r>
            <a:endParaRPr lang="en-GB" altLang="en-US" sz="1000" dirty="0"/>
          </a:p>
          <a:p>
            <a:r>
              <a:rPr lang="en-GB" altLang="en-US" dirty="0"/>
              <a:t>Problems with</a:t>
            </a:r>
          </a:p>
          <a:p>
            <a:pPr lvl="1"/>
            <a:r>
              <a:rPr lang="en-GB" altLang="en-US" dirty="0"/>
              <a:t>external noise</a:t>
            </a:r>
          </a:p>
          <a:p>
            <a:pPr lvl="1"/>
            <a:r>
              <a:rPr lang="en-GB" altLang="en-US" dirty="0"/>
              <a:t>imprecision of pronunciation</a:t>
            </a:r>
          </a:p>
          <a:p>
            <a:pPr lvl="1"/>
            <a:r>
              <a:rPr lang="en-GB" altLang="en-US" dirty="0"/>
              <a:t>large vocabularies</a:t>
            </a:r>
          </a:p>
          <a:p>
            <a:pPr lvl="1"/>
            <a:r>
              <a:rPr lang="en-GB" altLang="en-US" dirty="0"/>
              <a:t>different speakers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FE7B6EE-54B6-6140-9FF4-1E291A0718CD}"/>
              </a:ext>
            </a:extLst>
          </p:cNvPr>
          <p:cNvGrpSpPr>
            <a:grpSpLocks/>
          </p:cNvGrpSpPr>
          <p:nvPr/>
        </p:nvGrpSpPr>
        <p:grpSpPr bwMode="auto">
          <a:xfrm>
            <a:off x="0" y="5791200"/>
            <a:ext cx="9144000" cy="1066800"/>
            <a:chOff x="0" y="0"/>
            <a:chExt cx="5760" cy="672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FA32904-E93A-0644-B89C-BB6860BA44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5760" cy="672"/>
            </a:xfrm>
            <a:prstGeom prst="rect">
              <a:avLst/>
            </a:prstGeom>
            <a:solidFill>
              <a:srgbClr val="2E005D"/>
            </a:solidFill>
            <a:ln w="9525">
              <a:solidFill>
                <a:srgbClr val="2E005D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600DD28-4357-224A-9A69-00531FBA0E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2" y="0"/>
              <a:ext cx="3264" cy="6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E97304F-50B2-4248-AE03-F695A838EBF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0" y="0"/>
              <a:ext cx="672" cy="6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B6F9CC7-A309-454F-BB2D-1552C2989FF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672" cy="6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56392B6-D2BC-BE40-9B64-221E5C8132C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80" y="0"/>
              <a:ext cx="176" cy="6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65C5C30-9208-C145-AB98-035070ED2B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84" y="0"/>
              <a:ext cx="176" cy="6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28EB25CD-579B-F047-B4E0-9AF3A960F4E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4936" t="4881" r="6077" b="1742"/>
          <a:stretch/>
        </p:blipFill>
        <p:spPr>
          <a:xfrm>
            <a:off x="5691301" y="992855"/>
            <a:ext cx="2650603" cy="4802827"/>
          </a:xfrm>
          <a:prstGeom prst="round2SameRect">
            <a:avLst>
              <a:gd name="adj1" fmla="val 14047"/>
              <a:gd name="adj2" fmla="val 0"/>
            </a:avLst>
          </a:prstGeom>
        </p:spPr>
      </p:pic>
    </p:spTree>
    <p:extLst>
      <p:ext uri="{BB962C8B-B14F-4D97-AF65-F5344CB8AC3E}">
        <p14:creationId xmlns:p14="http://schemas.microsoft.com/office/powerpoint/2010/main" val="12479341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B685C4-3106-D647-9826-8E2F2D476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Lots of others!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D24C89-2C40-E843-B049-C3292F91B6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F84E26-CD8E-3B40-9CFB-C231A29B04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740426"/>
            <a:ext cx="3505200" cy="301060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4F9B085-C485-8F44-80E9-8BCCAAAD73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219200"/>
            <a:ext cx="2521226" cy="25212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E37B704-E67A-CE4A-AC39-4D9F5672C90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5204"/>
          <a:stretch/>
        </p:blipFill>
        <p:spPr>
          <a:xfrm>
            <a:off x="3272621" y="2285758"/>
            <a:ext cx="3543966" cy="41020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42852AF-FB1A-364A-98B6-B637E308D5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4221" y="3940831"/>
            <a:ext cx="2336774" cy="28101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068F35C-807E-B241-9995-687126EDF10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67190"/>
          <a:stretch/>
        </p:blipFill>
        <p:spPr>
          <a:xfrm rot="5400000">
            <a:off x="5373955" y="-1272406"/>
            <a:ext cx="2195486" cy="5018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1468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Interaction as a reasoning aid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What kinds of (high level) things might someone want to </a:t>
            </a:r>
            <a:r>
              <a:rPr lang="en-US" b="1" dirty="0"/>
              <a:t>get the computer to do</a:t>
            </a:r>
            <a:r>
              <a:rPr lang="en-US" dirty="0"/>
              <a:t>?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8819" y="4800600"/>
            <a:ext cx="5021581" cy="204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9165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/>
            <a:r>
              <a:rPr lang="en-US" dirty="0"/>
              <a:t>Yi, Kang, </a:t>
            </a:r>
            <a:r>
              <a:rPr lang="en-US" dirty="0" err="1"/>
              <a:t>Stasko</a:t>
            </a:r>
            <a:r>
              <a:rPr lang="en-US" dirty="0"/>
              <a:t> and </a:t>
            </a:r>
            <a:r>
              <a:rPr lang="en-US" dirty="0" err="1"/>
              <a:t>Jacko</a:t>
            </a:r>
            <a:r>
              <a:rPr lang="en-US" dirty="0"/>
              <a:t> (2007)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40080" indent="-514350">
              <a:buFont typeface="+mj-lt"/>
              <a:buAutoNum type="arabicPeriod"/>
            </a:pPr>
            <a:r>
              <a:rPr lang="en-US" b="1" dirty="0">
                <a:solidFill>
                  <a:schemeClr val="accent1"/>
                </a:solidFill>
              </a:rPr>
              <a:t>Select</a:t>
            </a:r>
            <a:r>
              <a:rPr lang="en-US" dirty="0">
                <a:solidFill>
                  <a:schemeClr val="accent1"/>
                </a:solidFill>
              </a:rPr>
              <a:t>: mark something as interesting</a:t>
            </a:r>
          </a:p>
          <a:p>
            <a:pPr marL="640080" indent="-514350">
              <a:buFont typeface="+mj-lt"/>
              <a:buAutoNum type="arabicPeriod"/>
            </a:pPr>
            <a:r>
              <a:rPr lang="en-US" b="1" dirty="0">
                <a:solidFill>
                  <a:schemeClr val="accent1"/>
                </a:solidFill>
              </a:rPr>
              <a:t>Explore</a:t>
            </a:r>
            <a:r>
              <a:rPr lang="en-US" dirty="0">
                <a:solidFill>
                  <a:schemeClr val="accent1"/>
                </a:solidFill>
              </a:rPr>
              <a:t>: show me something else</a:t>
            </a:r>
          </a:p>
          <a:p>
            <a:pPr marL="640080" indent="-514350">
              <a:buFont typeface="+mj-lt"/>
              <a:buAutoNum type="arabicPeriod"/>
            </a:pPr>
            <a:r>
              <a:rPr lang="en-US" b="1" dirty="0">
                <a:solidFill>
                  <a:schemeClr val="accent1"/>
                </a:solidFill>
              </a:rPr>
              <a:t>Reconfigure</a:t>
            </a:r>
            <a:r>
              <a:rPr lang="en-US" dirty="0">
                <a:solidFill>
                  <a:schemeClr val="accent1"/>
                </a:solidFill>
              </a:rPr>
              <a:t>: show me a different arrangement</a:t>
            </a:r>
          </a:p>
          <a:p>
            <a:pPr marL="640080" indent="-514350">
              <a:buFont typeface="+mj-lt"/>
              <a:buAutoNum type="arabicPeriod"/>
            </a:pPr>
            <a:r>
              <a:rPr lang="en-US" b="1" dirty="0">
                <a:solidFill>
                  <a:schemeClr val="accent1"/>
                </a:solidFill>
              </a:rPr>
              <a:t>Encode</a:t>
            </a:r>
            <a:r>
              <a:rPr lang="en-US" dirty="0">
                <a:solidFill>
                  <a:schemeClr val="accent1"/>
                </a:solidFill>
              </a:rPr>
              <a:t>: show me a different representation</a:t>
            </a:r>
          </a:p>
          <a:p>
            <a:pPr marL="640080" indent="-514350">
              <a:buFont typeface="+mj-lt"/>
              <a:buAutoNum type="arabicPeriod"/>
            </a:pPr>
            <a:r>
              <a:rPr lang="en-US" b="1" dirty="0">
                <a:solidFill>
                  <a:schemeClr val="accent1"/>
                </a:solidFill>
              </a:rPr>
              <a:t>Abstract/Elaborate</a:t>
            </a:r>
            <a:r>
              <a:rPr lang="en-US" dirty="0">
                <a:solidFill>
                  <a:schemeClr val="accent1"/>
                </a:solidFill>
              </a:rPr>
              <a:t>: show me more or less detail</a:t>
            </a:r>
          </a:p>
          <a:p>
            <a:pPr marL="640080" indent="-514350">
              <a:buFont typeface="+mj-lt"/>
              <a:buAutoNum type="arabicPeriod"/>
            </a:pPr>
            <a:r>
              <a:rPr lang="en-US" b="1" dirty="0">
                <a:solidFill>
                  <a:schemeClr val="accent1"/>
                </a:solidFill>
              </a:rPr>
              <a:t>Filter</a:t>
            </a:r>
            <a:r>
              <a:rPr lang="en-US" dirty="0">
                <a:solidFill>
                  <a:schemeClr val="accent1"/>
                </a:solidFill>
              </a:rPr>
              <a:t>: show me something conditionally</a:t>
            </a:r>
          </a:p>
          <a:p>
            <a:pPr marL="640080" indent="-514350">
              <a:buFont typeface="+mj-lt"/>
              <a:buAutoNum type="arabicPeriod"/>
            </a:pPr>
            <a:r>
              <a:rPr lang="en-US" b="1" dirty="0">
                <a:solidFill>
                  <a:schemeClr val="accent1"/>
                </a:solidFill>
              </a:rPr>
              <a:t>Connect</a:t>
            </a:r>
            <a:r>
              <a:rPr lang="en-US" dirty="0">
                <a:solidFill>
                  <a:schemeClr val="accent1"/>
                </a:solidFill>
              </a:rPr>
              <a:t>: show me related items</a:t>
            </a:r>
          </a:p>
        </p:txBody>
      </p:sp>
      <p:sp>
        <p:nvSpPr>
          <p:cNvPr id="4" name="Rectangle 3"/>
          <p:cNvSpPr/>
          <p:nvPr/>
        </p:nvSpPr>
        <p:spPr>
          <a:xfrm>
            <a:off x="2590800" y="6043136"/>
            <a:ext cx="65532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3470"/>
                </a:solidFill>
              </a:rPr>
              <a:t>Yi, J. S., ah Kang, Y., </a:t>
            </a:r>
            <a:r>
              <a:rPr lang="en-US" sz="1400" dirty="0" err="1">
                <a:solidFill>
                  <a:srgbClr val="003470"/>
                </a:solidFill>
              </a:rPr>
              <a:t>Stasko</a:t>
            </a:r>
            <a:r>
              <a:rPr lang="en-US" sz="1400" dirty="0">
                <a:solidFill>
                  <a:srgbClr val="003470"/>
                </a:solidFill>
              </a:rPr>
              <a:t>, J. T., &amp; </a:t>
            </a:r>
            <a:r>
              <a:rPr lang="en-US" sz="1400" dirty="0" err="1">
                <a:solidFill>
                  <a:srgbClr val="003470"/>
                </a:solidFill>
              </a:rPr>
              <a:t>Jacko</a:t>
            </a:r>
            <a:r>
              <a:rPr lang="en-US" sz="1400" dirty="0">
                <a:solidFill>
                  <a:srgbClr val="003470"/>
                </a:solidFill>
              </a:rPr>
              <a:t>, J. A. (2007). Toward a deeper understanding of the role of interaction in information visualization. Visualization and Computer Graphics, IEEE Transactions on, 13(6), 1224-1231.</a:t>
            </a:r>
          </a:p>
        </p:txBody>
      </p:sp>
    </p:spTree>
    <p:extLst>
      <p:ext uri="{BB962C8B-B14F-4D97-AF65-F5344CB8AC3E}">
        <p14:creationId xmlns:p14="http://schemas.microsoft.com/office/powerpoint/2010/main" val="3881246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1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3470"/>
                                      </p:to>
                                    </p:animClr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1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3470"/>
                                      </p:to>
                                    </p:animClr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1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3470"/>
                                      </p:to>
                                    </p:animClr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1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3470"/>
                                      </p:to>
                                    </p:animClr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1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3470"/>
                                      </p:to>
                                    </p:animClr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1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3470"/>
                                      </p:to>
                                    </p:animClr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0" dur="1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347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60179-43CB-8644-8EB1-1BA71B6F6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28B1C2-B488-2C48-B6DE-115B9CDA3B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Big idea</a:t>
            </a:r>
          </a:p>
          <a:p>
            <a:r>
              <a:rPr lang="en-US" dirty="0"/>
              <a:t>Why study HCI?</a:t>
            </a:r>
          </a:p>
          <a:p>
            <a:r>
              <a:rPr lang="en-US" dirty="0"/>
              <a:t>Some common (and less common) modes of interaction</a:t>
            </a:r>
          </a:p>
          <a:p>
            <a:r>
              <a:rPr lang="en-US" dirty="0"/>
              <a:t>Interpreting interaction</a:t>
            </a:r>
          </a:p>
          <a:p>
            <a:r>
              <a:rPr lang="en-US" dirty="0"/>
              <a:t>Open questions in HCI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58860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Select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“That’s interesting!”</a:t>
            </a:r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0067" y="2520779"/>
            <a:ext cx="3116733" cy="319422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260" y="2520780"/>
            <a:ext cx="4821351" cy="319229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9900000">
            <a:off x="1744048" y="2759360"/>
            <a:ext cx="601992" cy="601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4578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Select</a:t>
            </a:r>
          </a:p>
        </p:txBody>
      </p:sp>
      <p:pic>
        <p:nvPicPr>
          <p:cNvPr id="5" name="dnm-clip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14450" y="2286000"/>
            <a:ext cx="6515100" cy="4343400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Lucida Grande"/>
              <a:buChar char="-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rgbClr val="003470"/>
                </a:solidFill>
              </a:rPr>
              <a:t>“That’s interesting!”</a:t>
            </a:r>
          </a:p>
          <a:p>
            <a:endParaRPr lang="en-US" dirty="0">
              <a:solidFill>
                <a:srgbClr val="00347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0982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Explore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48768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“Show me something else”</a:t>
            </a:r>
          </a:p>
          <a:p>
            <a:pPr marL="742950" lvl="1" indent="-342900"/>
            <a:r>
              <a:rPr lang="en-US" dirty="0"/>
              <a:t>Scroll bars</a:t>
            </a:r>
          </a:p>
          <a:p>
            <a:pPr marL="742950" lvl="1" indent="-342900"/>
            <a:r>
              <a:rPr lang="en-US" dirty="0"/>
              <a:t>Panning</a:t>
            </a:r>
          </a:p>
          <a:p>
            <a:pPr marL="742950" lvl="1" indent="-342900"/>
            <a:r>
              <a:rPr lang="en-US" dirty="0"/>
              <a:t>Direct-Walk (e.g. hyperlink traversal)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7966" b="6130"/>
          <a:stretch/>
        </p:blipFill>
        <p:spPr>
          <a:xfrm>
            <a:off x="6172200" y="2895601"/>
            <a:ext cx="2571425" cy="342016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542" t="2616" r="1233" b="1992"/>
          <a:stretch/>
        </p:blipFill>
        <p:spPr>
          <a:xfrm>
            <a:off x="404590" y="2895600"/>
            <a:ext cx="5720444" cy="341635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358208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Reconfigure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“Show me a different arrangement”: sorting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752" r="20276" b="29794"/>
          <a:stretch/>
        </p:blipFill>
        <p:spPr>
          <a:xfrm>
            <a:off x="609600" y="2393698"/>
            <a:ext cx="3756292" cy="3219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1172" r="24929" b="28493"/>
          <a:stretch/>
        </p:blipFill>
        <p:spPr>
          <a:xfrm>
            <a:off x="4807620" y="2362201"/>
            <a:ext cx="3574380" cy="3254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3322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Reconfigure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“Show me a different arrangement”: baseline adjustment </a:t>
            </a: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743200"/>
            <a:ext cx="8534400" cy="329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403767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Reconfigure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“Show me a different arrangement”: reduce occlusion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0" y="2438400"/>
            <a:ext cx="4127500" cy="4051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1114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Encode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“Show me a different representation”: visualization type, color, size, orientation, etc.</a:t>
            </a:r>
          </a:p>
          <a:p>
            <a:pPr marL="1257300" lvl="2" indent="-457200">
              <a:buFont typeface="Arial" pitchFamily="34" charset="0"/>
              <a:buChar char="•"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2667000"/>
            <a:ext cx="6248400" cy="3866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6350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Abstract / Elaborate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“Show me more or less detail”: zooming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209800"/>
            <a:ext cx="6629399" cy="4496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162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Abstract / Elaborate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“Show me more or less detail”: drill up/down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0" y="2285999"/>
            <a:ext cx="3657600" cy="4257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9432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Abstract / Elaborate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“Show me more or less detail”: tooltips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400" y="2590800"/>
            <a:ext cx="7556500" cy="271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3614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Recap: big idea behind my research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spcBef>
                <a:spcPts val="600"/>
              </a:spcBef>
              <a:buNone/>
            </a:pPr>
            <a:r>
              <a:rPr lang="en-US" dirty="0"/>
              <a:t>Humans and machines have </a:t>
            </a:r>
            <a:r>
              <a:rPr lang="en-US" b="1" dirty="0"/>
              <a:t>complimentary</a:t>
            </a:r>
            <a:r>
              <a:rPr lang="en-US" dirty="0"/>
              <a:t> </a:t>
            </a:r>
            <a:r>
              <a:rPr lang="en-US" b="1" dirty="0"/>
              <a:t>strengths</a:t>
            </a:r>
          </a:p>
          <a:p>
            <a:pPr marL="237744" indent="-237744">
              <a:spcBef>
                <a:spcPts val="600"/>
              </a:spcBef>
            </a:pPr>
            <a:endParaRPr lang="en-US" dirty="0"/>
          </a:p>
          <a:p>
            <a:pPr marL="237744" indent="-237744">
              <a:spcBef>
                <a:spcPts val="600"/>
              </a:spcBef>
            </a:pPr>
            <a:endParaRPr lang="en-US" dirty="0"/>
          </a:p>
          <a:p>
            <a:pPr marL="0" indent="0">
              <a:spcBef>
                <a:spcPts val="600"/>
              </a:spcBef>
              <a:buNone/>
            </a:pPr>
            <a:endParaRPr lang="en-US" dirty="0"/>
          </a:p>
        </p:txBody>
      </p:sp>
      <p:pic>
        <p:nvPicPr>
          <p:cNvPr id="15" name="Picture 14" descr="human-computer-interactio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flipH="1">
            <a:off x="1905000" y="2514600"/>
            <a:ext cx="5064718" cy="3733799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600200" y="2438400"/>
            <a:ext cx="6172200" cy="41148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7" name="Group 16"/>
          <p:cNvGrpSpPr/>
          <p:nvPr/>
        </p:nvGrpSpPr>
        <p:grpSpPr>
          <a:xfrm>
            <a:off x="1558583" y="4845049"/>
            <a:ext cx="2365965" cy="1772683"/>
            <a:chOff x="1558583" y="4159249"/>
            <a:chExt cx="2365965" cy="1772683"/>
          </a:xfrm>
        </p:grpSpPr>
        <p:pic>
          <p:nvPicPr>
            <p:cNvPr id="18" name="Picture 17" descr="human-computer-interaction.png"/>
            <p:cNvPicPr>
              <a:picLocks noChangeAspect="1"/>
            </p:cNvPicPr>
            <p:nvPr/>
          </p:nvPicPr>
          <p:blipFill rotWithShape="1">
            <a:blip r:embed="rId2" cstate="print"/>
            <a:srcRect l="66775" t="62417" r="-2089" b="-1249"/>
            <a:stretch/>
          </p:blipFill>
          <p:spPr>
            <a:xfrm flipH="1">
              <a:off x="1799166" y="4159249"/>
              <a:ext cx="1788583" cy="1449917"/>
            </a:xfrm>
            <a:prstGeom prst="roundRect">
              <a:avLst/>
            </a:prstGeom>
            <a:effectLst>
              <a:glow rad="228600">
                <a:schemeClr val="accent2">
                  <a:satMod val="175000"/>
                  <a:alpha val="40000"/>
                </a:schemeClr>
              </a:glow>
            </a:effectLst>
          </p:spPr>
        </p:pic>
        <p:sp>
          <p:nvSpPr>
            <p:cNvPr id="19" name="TextBox 18"/>
            <p:cNvSpPr txBox="1"/>
            <p:nvPr/>
          </p:nvSpPr>
          <p:spPr>
            <a:xfrm>
              <a:off x="1558583" y="5562600"/>
              <a:ext cx="23659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3470"/>
                  </a:solidFill>
                </a:rPr>
                <a:t>Computational power</a:t>
              </a: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5355164" y="2654300"/>
            <a:ext cx="2872846" cy="1672167"/>
            <a:chOff x="5355164" y="1968500"/>
            <a:chExt cx="2872846" cy="1672167"/>
          </a:xfrm>
        </p:grpSpPr>
        <p:pic>
          <p:nvPicPr>
            <p:cNvPr id="21" name="Picture 20" descr="human-computer-interaction.png"/>
            <p:cNvPicPr>
              <a:picLocks noChangeAspect="1"/>
            </p:cNvPicPr>
            <p:nvPr/>
          </p:nvPicPr>
          <p:blipFill rotWithShape="1">
            <a:blip r:embed="rId2" cstate="print"/>
            <a:srcRect l="2206" t="3742" r="68121" b="51473"/>
            <a:stretch/>
          </p:blipFill>
          <p:spPr>
            <a:xfrm flipH="1">
              <a:off x="5355164" y="1968500"/>
              <a:ext cx="1502836" cy="1672167"/>
            </a:xfrm>
            <a:prstGeom prst="ellipse">
              <a:avLst/>
            </a:prstGeom>
            <a:effectLst>
              <a:glow rad="228600">
                <a:schemeClr val="accent2">
                  <a:satMod val="175000"/>
                  <a:alpha val="40000"/>
                </a:schemeClr>
              </a:glow>
            </a:effectLst>
          </p:spPr>
        </p:pic>
        <p:sp>
          <p:nvSpPr>
            <p:cNvPr id="22" name="TextBox 21"/>
            <p:cNvSpPr txBox="1"/>
            <p:nvPr/>
          </p:nvSpPr>
          <p:spPr>
            <a:xfrm>
              <a:off x="6939789" y="2353270"/>
              <a:ext cx="1288221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3470"/>
                  </a:solidFill>
                </a:rPr>
                <a:t>Perception</a:t>
              </a:r>
            </a:p>
            <a:p>
              <a:pPr algn="ctr"/>
              <a:r>
                <a:rPr lang="en-US" dirty="0">
                  <a:solidFill>
                    <a:srgbClr val="003470"/>
                  </a:solidFill>
                </a:rPr>
                <a:t>and </a:t>
              </a:r>
            </a:p>
            <a:p>
              <a:pPr algn="ctr"/>
              <a:r>
                <a:rPr lang="en-US" dirty="0">
                  <a:solidFill>
                    <a:srgbClr val="003470"/>
                  </a:solidFill>
                </a:rPr>
                <a:t>context</a:t>
              </a: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3524250" y="5193268"/>
            <a:ext cx="2222500" cy="1398031"/>
            <a:chOff x="3524250" y="4507468"/>
            <a:chExt cx="2222500" cy="1398031"/>
          </a:xfrm>
        </p:grpSpPr>
        <p:pic>
          <p:nvPicPr>
            <p:cNvPr id="24" name="Picture 23" descr="human-computer-interaction.png"/>
            <p:cNvPicPr>
              <a:picLocks noChangeAspect="1"/>
            </p:cNvPicPr>
            <p:nvPr/>
          </p:nvPicPr>
          <p:blipFill rotWithShape="1">
            <a:blip r:embed="rId2" cstate="print"/>
            <a:srcRect l="24148" t="74888" r="31970" b="-9185"/>
            <a:stretch/>
          </p:blipFill>
          <p:spPr>
            <a:xfrm flipH="1">
              <a:off x="3524250" y="4624916"/>
              <a:ext cx="2222500" cy="1280583"/>
            </a:xfrm>
            <a:prstGeom prst="ellipse">
              <a:avLst/>
            </a:prstGeom>
            <a:effectLst>
              <a:glow rad="228600">
                <a:schemeClr val="accent2">
                  <a:satMod val="175000"/>
                  <a:alpha val="40000"/>
                </a:schemeClr>
              </a:glow>
            </a:effectLst>
          </p:spPr>
        </p:pic>
        <p:sp>
          <p:nvSpPr>
            <p:cNvPr id="25" name="TextBox 24"/>
            <p:cNvSpPr txBox="1"/>
            <p:nvPr/>
          </p:nvSpPr>
          <p:spPr>
            <a:xfrm>
              <a:off x="3657601" y="4507468"/>
              <a:ext cx="12625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3470"/>
                  </a:solidFill>
                </a:rPr>
                <a:t>Interaction</a:t>
              </a: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3238498" y="2654300"/>
            <a:ext cx="2233084" cy="1672167"/>
            <a:chOff x="3238498" y="1968500"/>
            <a:chExt cx="2233084" cy="1672167"/>
          </a:xfrm>
        </p:grpSpPr>
        <p:pic>
          <p:nvPicPr>
            <p:cNvPr id="27" name="Picture 26" descr="human-computer-interaction.png"/>
            <p:cNvPicPr>
              <a:picLocks noChangeAspect="1"/>
            </p:cNvPicPr>
            <p:nvPr/>
          </p:nvPicPr>
          <p:blipFill rotWithShape="1">
            <a:blip r:embed="rId2" cstate="print"/>
            <a:srcRect l="29581" t="3742" r="26328" b="51473"/>
            <a:stretch/>
          </p:blipFill>
          <p:spPr>
            <a:xfrm flipH="1">
              <a:off x="3238498" y="1968500"/>
              <a:ext cx="2233084" cy="1672167"/>
            </a:xfrm>
            <a:prstGeom prst="ellipse">
              <a:avLst/>
            </a:prstGeom>
            <a:effectLst>
              <a:glow rad="228600">
                <a:schemeClr val="accent2">
                  <a:satMod val="175000"/>
                  <a:alpha val="40000"/>
                </a:schemeClr>
              </a:glow>
            </a:effectLst>
          </p:spPr>
        </p:pic>
        <p:sp>
          <p:nvSpPr>
            <p:cNvPr id="28" name="TextBox 27"/>
            <p:cNvSpPr txBox="1"/>
            <p:nvPr/>
          </p:nvSpPr>
          <p:spPr>
            <a:xfrm>
              <a:off x="3657600" y="2362200"/>
              <a:ext cx="14892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3470"/>
                  </a:solidFill>
                </a:rPr>
                <a:t>Visualization</a:t>
              </a: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7275301" y="6581001"/>
            <a:ext cx="17466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</a:rPr>
              <a:t>Image credit: Ali Ansari</a:t>
            </a:r>
          </a:p>
        </p:txBody>
      </p:sp>
    </p:spTree>
    <p:extLst>
      <p:ext uri="{BB962C8B-B14F-4D97-AF65-F5344CB8AC3E}">
        <p14:creationId xmlns:p14="http://schemas.microsoft.com/office/powerpoint/2010/main" val="4166903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6. Filter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“Show me something conditionally”</a:t>
            </a:r>
          </a:p>
        </p:txBody>
      </p:sp>
      <p:pic>
        <p:nvPicPr>
          <p:cNvPr id="5" name="Picture 4" descr="Screen Shot 2015-02-25 at 4.48.32 PM.png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3929" y="2203599"/>
            <a:ext cx="6318471" cy="4548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005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7. Connect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“Show me related items”</a:t>
            </a:r>
          </a:p>
        </p:txBody>
      </p:sp>
      <p:pic>
        <p:nvPicPr>
          <p:cNvPr id="4" name="Picture 3" descr="Screen Shot 2015-02-25 at 4.57.45 PM.png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2286000"/>
            <a:ext cx="7379888" cy="40386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185844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What’s </a:t>
            </a:r>
            <a:r>
              <a:rPr lang="en-US" b="1" dirty="0"/>
              <a:t>left</a:t>
            </a:r>
            <a:r>
              <a:rPr lang="en-US" dirty="0"/>
              <a:t> to learn?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8819" y="4800600"/>
            <a:ext cx="5021581" cy="204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429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CC053-C0DC-9A49-9E6C-8EFAC657B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open questions in HCI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6C3064-1088-C14C-8E27-CFAC03211B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2961861" cy="4876800"/>
          </a:xfrm>
        </p:spPr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Do </a:t>
            </a:r>
            <a:r>
              <a:rPr lang="en-US" b="1" dirty="0"/>
              <a:t>individual differences</a:t>
            </a:r>
            <a:r>
              <a:rPr lang="en-US" dirty="0"/>
              <a:t> matter?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C37EA0-B2BF-7C4E-983B-27577A935E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7783" y="1600200"/>
            <a:ext cx="5257800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6333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CC053-C0DC-9A49-9E6C-8EFAC657B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open questions in HCI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6C3064-1088-C14C-8E27-CFAC03211B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1606" y="1600200"/>
            <a:ext cx="3555193" cy="4876800"/>
          </a:xfrm>
        </p:spPr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What about      </a:t>
            </a:r>
            <a:r>
              <a:rPr lang="en-US" b="1" dirty="0"/>
              <a:t>emotion?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4DA355-4ECA-9D4B-984B-581B04657C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19200"/>
            <a:ext cx="4674407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7391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CC053-C0DC-9A49-9E6C-8EFAC657B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open questions in HCI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92F8ECB-F4B5-0949-AE50-2C37BB1E8F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346153"/>
            <a:ext cx="8229600" cy="466927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9FA30D7-498B-8B4A-94C4-36932A2756BC}"/>
              </a:ext>
            </a:extLst>
          </p:cNvPr>
          <p:cNvSpPr txBox="1"/>
          <p:nvPr/>
        </p:nvSpPr>
        <p:spPr>
          <a:xfrm>
            <a:off x="3178830" y="6142382"/>
            <a:ext cx="27863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003470"/>
                </a:solidFill>
              </a:rPr>
              <a:t>What about </a:t>
            </a:r>
            <a:r>
              <a:rPr lang="en-US" sz="2400" b="1" dirty="0">
                <a:solidFill>
                  <a:srgbClr val="003470"/>
                </a:solidFill>
              </a:rPr>
              <a:t>scale</a:t>
            </a:r>
            <a:r>
              <a:rPr lang="en-US" sz="2400" dirty="0">
                <a:solidFill>
                  <a:srgbClr val="003470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8410574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CC053-C0DC-9A49-9E6C-8EFAC657B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open questions in HCI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FA30D7-498B-8B4A-94C4-36932A2756BC}"/>
              </a:ext>
            </a:extLst>
          </p:cNvPr>
          <p:cNvSpPr txBox="1"/>
          <p:nvPr/>
        </p:nvSpPr>
        <p:spPr>
          <a:xfrm>
            <a:off x="792774" y="6142382"/>
            <a:ext cx="75584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003470"/>
                </a:solidFill>
              </a:rPr>
              <a:t>Are </a:t>
            </a:r>
            <a:r>
              <a:rPr lang="en-US" sz="2400" b="1" dirty="0">
                <a:solidFill>
                  <a:srgbClr val="003470"/>
                </a:solidFill>
              </a:rPr>
              <a:t>kids</a:t>
            </a:r>
            <a:r>
              <a:rPr lang="en-US" sz="2400" dirty="0">
                <a:solidFill>
                  <a:srgbClr val="003470"/>
                </a:solidFill>
              </a:rPr>
              <a:t> just smaller grownups, or are they </a:t>
            </a:r>
            <a:r>
              <a:rPr lang="en-US" sz="2400" b="1" dirty="0">
                <a:solidFill>
                  <a:srgbClr val="003470"/>
                </a:solidFill>
              </a:rPr>
              <a:t>different</a:t>
            </a:r>
            <a:r>
              <a:rPr lang="en-US" sz="2400" dirty="0">
                <a:solidFill>
                  <a:srgbClr val="003470"/>
                </a:solidFill>
              </a:rPr>
              <a:t>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16E4B2A-90D5-A44C-AD5D-733BD5559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7240" y="1643385"/>
            <a:ext cx="5409521" cy="4117998"/>
          </a:xfrm>
          <a:prstGeom prst="rect">
            <a:avLst/>
          </a:prstGeom>
          <a:ln>
            <a:solidFill>
              <a:srgbClr val="003470"/>
            </a:solidFill>
          </a:ln>
        </p:spPr>
      </p:pic>
    </p:spTree>
    <p:extLst>
      <p:ext uri="{BB962C8B-B14F-4D97-AF65-F5344CB8AC3E}">
        <p14:creationId xmlns:p14="http://schemas.microsoft.com/office/powerpoint/2010/main" val="19388853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CC053-C0DC-9A49-9E6C-8EFAC657B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open questions in HCI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FA30D7-498B-8B4A-94C4-36932A2756BC}"/>
              </a:ext>
            </a:extLst>
          </p:cNvPr>
          <p:cNvSpPr txBox="1"/>
          <p:nvPr/>
        </p:nvSpPr>
        <p:spPr>
          <a:xfrm>
            <a:off x="2682720" y="6142382"/>
            <a:ext cx="37786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003470"/>
                </a:solidFill>
              </a:rPr>
              <a:t>What about </a:t>
            </a:r>
            <a:r>
              <a:rPr lang="en-US" sz="2400" b="1" dirty="0">
                <a:solidFill>
                  <a:srgbClr val="003470"/>
                </a:solidFill>
              </a:rPr>
              <a:t>older</a:t>
            </a:r>
            <a:r>
              <a:rPr lang="en-US" sz="2400" dirty="0">
                <a:solidFill>
                  <a:srgbClr val="003470"/>
                </a:solidFill>
              </a:rPr>
              <a:t> people?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7573951-0A73-8642-A145-6DC9C9E850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550" y="1219200"/>
            <a:ext cx="7200900" cy="4800600"/>
          </a:xfrm>
          <a:prstGeom prst="rect">
            <a:avLst/>
          </a:prstGeom>
          <a:ln>
            <a:solidFill>
              <a:srgbClr val="003470"/>
            </a:solidFill>
          </a:ln>
        </p:spPr>
      </p:pic>
    </p:spTree>
    <p:extLst>
      <p:ext uri="{BB962C8B-B14F-4D97-AF65-F5344CB8AC3E}">
        <p14:creationId xmlns:p14="http://schemas.microsoft.com/office/powerpoint/2010/main" val="387286599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CC053-C0DC-9A49-9E6C-8EFAC657B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open questions in HCI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FA30D7-498B-8B4A-94C4-36932A2756BC}"/>
              </a:ext>
            </a:extLst>
          </p:cNvPr>
          <p:cNvSpPr txBox="1"/>
          <p:nvPr/>
        </p:nvSpPr>
        <p:spPr>
          <a:xfrm>
            <a:off x="2043130" y="6142382"/>
            <a:ext cx="50577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003470"/>
                </a:solidFill>
              </a:rPr>
              <a:t>What people with </a:t>
            </a:r>
            <a:r>
              <a:rPr lang="en-US" sz="2400" b="1" dirty="0">
                <a:solidFill>
                  <a:srgbClr val="003470"/>
                </a:solidFill>
              </a:rPr>
              <a:t>limited mobility</a:t>
            </a:r>
            <a:r>
              <a:rPr lang="en-US" sz="2400" dirty="0">
                <a:solidFill>
                  <a:srgbClr val="003470"/>
                </a:solidFill>
              </a:rPr>
              <a:t>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3EF0121-3489-9443-B4CF-0F4303B84F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8753" y="1219200"/>
            <a:ext cx="6406495" cy="4800600"/>
          </a:xfrm>
          <a:prstGeom prst="rect">
            <a:avLst/>
          </a:prstGeom>
          <a:ln>
            <a:solidFill>
              <a:srgbClr val="003470"/>
            </a:solidFill>
          </a:ln>
        </p:spPr>
      </p:pic>
    </p:spTree>
    <p:extLst>
      <p:ext uri="{BB962C8B-B14F-4D97-AF65-F5344CB8AC3E}">
        <p14:creationId xmlns:p14="http://schemas.microsoft.com/office/powerpoint/2010/main" val="384209137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45120-E16C-3F42-9617-AABADA2AF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open (ethical) questions in HCI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71DD12-1DEA-DC41-83CC-5032433F66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does interacting through a computer influence </a:t>
            </a:r>
            <a:r>
              <a:rPr lang="en-US" b="1" dirty="0"/>
              <a:t>decision-making</a:t>
            </a:r>
            <a:r>
              <a:rPr lang="en-US" dirty="0"/>
              <a:t>?</a:t>
            </a:r>
          </a:p>
          <a:p>
            <a:r>
              <a:rPr lang="en-US" dirty="0"/>
              <a:t>How does it change </a:t>
            </a:r>
            <a:r>
              <a:rPr lang="en-US" b="1" dirty="0"/>
              <a:t>human relationships</a:t>
            </a:r>
            <a:r>
              <a:rPr lang="en-US" dirty="0"/>
              <a:t>?</a:t>
            </a:r>
          </a:p>
          <a:p>
            <a:r>
              <a:rPr lang="en-US" dirty="0"/>
              <a:t>Are we obligated to design only </a:t>
            </a:r>
            <a:r>
              <a:rPr lang="en-US" b="1" dirty="0"/>
              <a:t>systems that improve human life</a:t>
            </a:r>
            <a:r>
              <a:rPr lang="en-US" dirty="0"/>
              <a:t>, or should we explore other interactions?     </a:t>
            </a:r>
            <a:r>
              <a:rPr lang="en-US" sz="1800" dirty="0"/>
              <a:t>(i.e. ones that are cumbersome, difficult, scary,…)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63286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This course so far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spcBef>
                <a:spcPts val="600"/>
              </a:spcBef>
              <a:buNone/>
            </a:pPr>
            <a:r>
              <a:rPr lang="en-US" dirty="0"/>
              <a:t>How does this part </a:t>
            </a:r>
            <a:r>
              <a:rPr lang="en-US" b="1" dirty="0"/>
              <a:t>work</a:t>
            </a:r>
            <a:r>
              <a:rPr lang="en-US" dirty="0"/>
              <a:t>, </a:t>
            </a:r>
          </a:p>
          <a:p>
            <a:pPr marL="0" indent="0" algn="ctr">
              <a:spcBef>
                <a:spcPts val="600"/>
              </a:spcBef>
              <a:buNone/>
            </a:pPr>
            <a:r>
              <a:rPr lang="en-US" dirty="0"/>
              <a:t>and how to we get it to </a:t>
            </a:r>
            <a:r>
              <a:rPr lang="en-US" b="1" dirty="0"/>
              <a:t>do what we want</a:t>
            </a:r>
            <a:r>
              <a:rPr lang="en-US" dirty="0"/>
              <a:t>?</a:t>
            </a:r>
            <a:endParaRPr lang="en-US" b="1" dirty="0"/>
          </a:p>
          <a:p>
            <a:pPr marL="237744" indent="-237744">
              <a:spcBef>
                <a:spcPts val="600"/>
              </a:spcBef>
            </a:pPr>
            <a:endParaRPr lang="en-US" dirty="0"/>
          </a:p>
          <a:p>
            <a:pPr marL="237744" indent="-237744">
              <a:spcBef>
                <a:spcPts val="600"/>
              </a:spcBef>
            </a:pPr>
            <a:endParaRPr lang="en-US" dirty="0"/>
          </a:p>
          <a:p>
            <a:pPr marL="0" indent="0">
              <a:spcBef>
                <a:spcPts val="600"/>
              </a:spcBef>
              <a:buNone/>
            </a:pPr>
            <a:endParaRPr lang="en-US" dirty="0"/>
          </a:p>
        </p:txBody>
      </p:sp>
      <p:pic>
        <p:nvPicPr>
          <p:cNvPr id="15" name="Picture 14" descr="human-computer-interactio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flipH="1">
            <a:off x="1905000" y="2514600"/>
            <a:ext cx="5064718" cy="3733799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600200" y="2438400"/>
            <a:ext cx="6172200" cy="41148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7" name="Group 16"/>
          <p:cNvGrpSpPr/>
          <p:nvPr/>
        </p:nvGrpSpPr>
        <p:grpSpPr>
          <a:xfrm>
            <a:off x="1558583" y="4845049"/>
            <a:ext cx="2365965" cy="1772683"/>
            <a:chOff x="1558583" y="4159249"/>
            <a:chExt cx="2365965" cy="1772683"/>
          </a:xfrm>
        </p:grpSpPr>
        <p:pic>
          <p:nvPicPr>
            <p:cNvPr id="18" name="Picture 17" descr="human-computer-interaction.png"/>
            <p:cNvPicPr>
              <a:picLocks noChangeAspect="1"/>
            </p:cNvPicPr>
            <p:nvPr/>
          </p:nvPicPr>
          <p:blipFill rotWithShape="1">
            <a:blip r:embed="rId2" cstate="print"/>
            <a:srcRect l="66775" t="62417" r="-2089" b="-1249"/>
            <a:stretch/>
          </p:blipFill>
          <p:spPr>
            <a:xfrm flipH="1">
              <a:off x="1799166" y="4159249"/>
              <a:ext cx="1788583" cy="1449917"/>
            </a:xfrm>
            <a:prstGeom prst="roundRect">
              <a:avLst/>
            </a:prstGeom>
            <a:effectLst>
              <a:glow rad="228600">
                <a:schemeClr val="accent2">
                  <a:satMod val="175000"/>
                  <a:alpha val="40000"/>
                </a:schemeClr>
              </a:glow>
            </a:effectLst>
          </p:spPr>
        </p:pic>
        <p:sp>
          <p:nvSpPr>
            <p:cNvPr id="19" name="TextBox 18"/>
            <p:cNvSpPr txBox="1"/>
            <p:nvPr/>
          </p:nvSpPr>
          <p:spPr>
            <a:xfrm>
              <a:off x="1558583" y="5562600"/>
              <a:ext cx="23659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3470"/>
                  </a:solidFill>
                </a:rPr>
                <a:t>Computational power</a:t>
              </a: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7275301" y="6581001"/>
            <a:ext cx="17466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</a:rPr>
              <a:t>Image credit: Ali Ansari</a:t>
            </a:r>
          </a:p>
        </p:txBody>
      </p:sp>
    </p:spTree>
    <p:extLst>
      <p:ext uri="{BB962C8B-B14F-4D97-AF65-F5344CB8AC3E}">
        <p14:creationId xmlns:p14="http://schemas.microsoft.com/office/powerpoint/2010/main" val="1960609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What do </a:t>
            </a:r>
            <a:r>
              <a:rPr lang="en-US" b="1" dirty="0"/>
              <a:t>you</a:t>
            </a:r>
            <a:r>
              <a:rPr lang="en-US" dirty="0"/>
              <a:t> think we should be asking?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8819" y="4800600"/>
            <a:ext cx="5021581" cy="204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77665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56CB7A-76B8-F043-822B-04311B652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week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92000C-53CA-624A-81F5-897C9CE4A6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ü"/>
            </a:pP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Monday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: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Courier" pitchFamily="2" charset="0"/>
              </a:rPr>
              <a:t>pygame</a:t>
            </a:r>
            <a:endParaRPr lang="en-US" dirty="0">
              <a:solidFill>
                <a:schemeClr val="bg1">
                  <a:lumMod val="65000"/>
                </a:schemeClr>
              </a:solidFill>
              <a:latin typeface="Courier" pitchFamily="2" charset="0"/>
            </a:endParaRPr>
          </a:p>
          <a:p>
            <a:pPr>
              <a:buFont typeface="Wingdings" pitchFamily="2" charset="2"/>
              <a:buChar char="ü"/>
            </a:pP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Tuesday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: Human-Computer Interaction (HCI)</a:t>
            </a:r>
          </a:p>
          <a:p>
            <a:pPr marL="0" indent="0">
              <a:buNone/>
            </a:pPr>
            <a:r>
              <a:rPr lang="en-US" b="1" dirty="0"/>
              <a:t>Wednesday</a:t>
            </a:r>
            <a:r>
              <a:rPr lang="en-US" dirty="0"/>
              <a:t>: Making a Web Page</a:t>
            </a:r>
          </a:p>
          <a:p>
            <a:pPr marL="0" indent="0">
              <a:buNone/>
            </a:pPr>
            <a:r>
              <a:rPr lang="en-US" b="1" dirty="0"/>
              <a:t>Thursday</a:t>
            </a:r>
            <a:r>
              <a:rPr lang="en-US" dirty="0"/>
              <a:t>: Ethical Questions in CS (with </a:t>
            </a:r>
            <a:r>
              <a:rPr lang="en-US" dirty="0" err="1"/>
              <a:t>Yoo</a:t>
            </a:r>
            <a:r>
              <a:rPr lang="en-US" dirty="0"/>
              <a:t> </a:t>
            </a:r>
            <a:r>
              <a:rPr lang="en-US" dirty="0" err="1"/>
              <a:t>Jeen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b="1" dirty="0"/>
              <a:t>Friday</a:t>
            </a:r>
            <a:r>
              <a:rPr lang="en-US" dirty="0"/>
              <a:t>: Wrapping Up and Final Project Demonstrations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94BEAB-8A00-4B4A-BAEB-C61572E9EA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0828" y="4826997"/>
            <a:ext cx="5021581" cy="204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6884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Today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spcBef>
                <a:spcPts val="600"/>
              </a:spcBef>
              <a:buNone/>
            </a:pPr>
            <a:r>
              <a:rPr lang="en-US" dirty="0"/>
              <a:t>How do we </a:t>
            </a:r>
            <a:r>
              <a:rPr lang="en-US" b="1" dirty="0"/>
              <a:t>design</a:t>
            </a:r>
            <a:r>
              <a:rPr lang="en-US" dirty="0"/>
              <a:t> ways for humans and machines           to </a:t>
            </a:r>
            <a:r>
              <a:rPr lang="en-US" b="1" dirty="0"/>
              <a:t>interact</a:t>
            </a:r>
            <a:r>
              <a:rPr lang="en-US" dirty="0"/>
              <a:t> with one another?</a:t>
            </a:r>
            <a:endParaRPr lang="en-US" b="1" dirty="0"/>
          </a:p>
          <a:p>
            <a:pPr marL="237744" indent="-237744">
              <a:spcBef>
                <a:spcPts val="600"/>
              </a:spcBef>
            </a:pPr>
            <a:endParaRPr lang="en-US" dirty="0"/>
          </a:p>
          <a:p>
            <a:pPr marL="237744" indent="-237744">
              <a:spcBef>
                <a:spcPts val="600"/>
              </a:spcBef>
            </a:pPr>
            <a:endParaRPr lang="en-US" dirty="0"/>
          </a:p>
          <a:p>
            <a:pPr marL="0" indent="0">
              <a:spcBef>
                <a:spcPts val="600"/>
              </a:spcBef>
              <a:buNone/>
            </a:pPr>
            <a:endParaRPr lang="en-US" dirty="0"/>
          </a:p>
        </p:txBody>
      </p:sp>
      <p:pic>
        <p:nvPicPr>
          <p:cNvPr id="15" name="Picture 14" descr="human-computer-interactio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flipH="1">
            <a:off x="1905000" y="2514600"/>
            <a:ext cx="5064718" cy="3733799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600200" y="2438400"/>
            <a:ext cx="6172200" cy="41148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7275301" y="6581001"/>
            <a:ext cx="17466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</a:rPr>
              <a:t>Image credit: Ali Ansari</a:t>
            </a:r>
          </a:p>
        </p:txBody>
      </p:sp>
      <p:pic>
        <p:nvPicPr>
          <p:cNvPr id="31" name="Picture 30" descr="human-computer-interaction.png">
            <a:extLst>
              <a:ext uri="{FF2B5EF4-FFF2-40B4-BE49-F238E27FC236}">
                <a16:creationId xmlns:a16="http://schemas.microsoft.com/office/drawing/2014/main" id="{043540AB-DAFA-DD4F-9C7D-176C973366E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/>
          <a:srcRect l="24148" t="74888" r="31970" b="-9185"/>
          <a:stretch/>
        </p:blipFill>
        <p:spPr>
          <a:xfrm flipH="1">
            <a:off x="3524250" y="5310716"/>
            <a:ext cx="2222500" cy="1280583"/>
          </a:xfrm>
          <a:prstGeom prst="ellipse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34" name="Picture 33" descr="human-computer-interaction.png">
            <a:extLst>
              <a:ext uri="{FF2B5EF4-FFF2-40B4-BE49-F238E27FC236}">
                <a16:creationId xmlns:a16="http://schemas.microsoft.com/office/drawing/2014/main" id="{46775CD4-04FE-4C41-B7D2-0F030AEDCB6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/>
          <a:srcRect l="29581" t="3742" r="26328" b="51473"/>
          <a:stretch/>
        </p:blipFill>
        <p:spPr>
          <a:xfrm flipH="1">
            <a:off x="3238498" y="2654300"/>
            <a:ext cx="2233084" cy="1672167"/>
          </a:xfrm>
          <a:prstGeom prst="ellipse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002779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2117C3-D663-474D-962F-66E15A1077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“Human-Computer Interaction” (def.)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BD8DAD-B6E4-A640-A06C-B9E4A131B4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90000"/>
              </a:lnSpc>
              <a:buNone/>
            </a:pPr>
            <a:endParaRPr lang="en-US" altLang="en-US" dirty="0"/>
          </a:p>
          <a:p>
            <a:pPr marL="0" indent="0">
              <a:lnSpc>
                <a:spcPct val="90000"/>
              </a:lnSpc>
              <a:buNone/>
            </a:pPr>
            <a:r>
              <a:rPr lang="en-US" altLang="en-US" dirty="0"/>
              <a:t>“a discipline concerned with the </a:t>
            </a:r>
            <a:r>
              <a:rPr lang="en-US" altLang="en-US" b="1" dirty="0"/>
              <a:t>design</a:t>
            </a:r>
            <a:r>
              <a:rPr lang="en-US" altLang="en-US" dirty="0"/>
              <a:t>, </a:t>
            </a:r>
            <a:r>
              <a:rPr lang="en-US" altLang="en-US" b="1" dirty="0"/>
              <a:t>evaluation</a:t>
            </a:r>
            <a:r>
              <a:rPr lang="en-US" altLang="en-US" dirty="0"/>
              <a:t> and </a:t>
            </a:r>
            <a:r>
              <a:rPr lang="en-US" altLang="en-US" b="1" dirty="0"/>
              <a:t>implementation</a:t>
            </a:r>
            <a:r>
              <a:rPr lang="en-US" altLang="en-US" dirty="0"/>
              <a:t> of </a:t>
            </a:r>
            <a:r>
              <a:rPr lang="en-US" altLang="en-US" b="1" dirty="0"/>
              <a:t>interactive computing systems </a:t>
            </a:r>
            <a:r>
              <a:rPr lang="en-US" altLang="en-US" dirty="0"/>
              <a:t>for </a:t>
            </a:r>
            <a:r>
              <a:rPr lang="en-US" altLang="en-US" b="1" dirty="0"/>
              <a:t>human use </a:t>
            </a:r>
            <a:r>
              <a:rPr lang="en-US" altLang="en-US" dirty="0"/>
              <a:t>and with the study of major phenomena surrounding them.”</a:t>
            </a:r>
          </a:p>
          <a:p>
            <a:pPr marL="0" indent="0">
              <a:lnSpc>
                <a:spcPct val="90000"/>
              </a:lnSpc>
              <a:buNone/>
            </a:pPr>
            <a:endParaRPr lang="en-US" altLang="en-US" dirty="0"/>
          </a:p>
          <a:p>
            <a:pPr marL="0" indent="0" algn="ctr">
              <a:lnSpc>
                <a:spcPct val="90000"/>
              </a:lnSpc>
              <a:buNone/>
            </a:pPr>
            <a:r>
              <a:rPr lang="en-US" altLang="en-US" dirty="0"/>
              <a:t>ACM SIGCHI Curricula for HCI (Hewett et al. 1992)</a:t>
            </a:r>
          </a:p>
          <a:p>
            <a:pPr marL="0" indent="0" algn="ctr">
              <a:lnSpc>
                <a:spcPct val="90000"/>
              </a:lnSpc>
              <a:buNone/>
            </a:pPr>
            <a:r>
              <a:rPr lang="en-US" altLang="en-US" dirty="0"/>
              <a:t>http://</a:t>
            </a:r>
            <a:r>
              <a:rPr lang="en-US" altLang="en-US" dirty="0" err="1"/>
              <a:t>sigchi.org</a:t>
            </a:r>
            <a:r>
              <a:rPr lang="en-US" altLang="en-US" dirty="0"/>
              <a:t>/</a:t>
            </a:r>
            <a:r>
              <a:rPr lang="en-US" altLang="en-US" dirty="0" err="1"/>
              <a:t>cdg</a:t>
            </a:r>
            <a:r>
              <a:rPr lang="en-US" altLang="en-US" dirty="0"/>
              <a:t>/cdg2.html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9723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44703-CBFF-6541-9FC3-6C541D2B3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67AC7B-60AA-ED4F-90E9-9C023500FE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Why do we </a:t>
            </a:r>
            <a:r>
              <a:rPr lang="en-US" b="1" dirty="0"/>
              <a:t>care</a:t>
            </a:r>
            <a:r>
              <a:rPr lang="en-US" dirty="0"/>
              <a:t>?</a:t>
            </a:r>
          </a:p>
          <a:p>
            <a:pPr marL="0" indent="0" algn="ctr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0A6036-1F16-8145-A77B-06E3F1C0E7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0828" y="4826997"/>
            <a:ext cx="5021581" cy="204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3689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0A1D7E-F615-3D4C-878B-69076789A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Recap: Interaction (def.)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E62569-0545-6B49-9151-A4B503A58D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Ways for the user to affect change in what’s happening in the program</a:t>
            </a:r>
          </a:p>
          <a:p>
            <a:r>
              <a:rPr lang="en-US" b="1" dirty="0"/>
              <a:t>Low level</a:t>
            </a:r>
            <a:r>
              <a:rPr lang="en-US" dirty="0"/>
              <a:t>: between human and interface</a:t>
            </a:r>
          </a:p>
          <a:p>
            <a:pPr lvl="1"/>
            <a:r>
              <a:rPr lang="en-US" dirty="0"/>
              <a:t>the set of operations available</a:t>
            </a:r>
          </a:p>
          <a:p>
            <a:pPr lvl="1"/>
            <a:r>
              <a:rPr lang="en-US" dirty="0"/>
              <a:t>happens between the human and the physical computer</a:t>
            </a:r>
          </a:p>
          <a:p>
            <a:r>
              <a:rPr lang="en-US" b="1" dirty="0"/>
              <a:t>High level</a:t>
            </a:r>
            <a:r>
              <a:rPr lang="en-US" dirty="0"/>
              <a:t>: between human and problem space</a:t>
            </a:r>
          </a:p>
          <a:p>
            <a:pPr lvl="1"/>
            <a:r>
              <a:rPr lang="en-US" dirty="0"/>
              <a:t>a cognitive act enabled by the interface</a:t>
            </a:r>
          </a:p>
          <a:p>
            <a:pPr lvl="1"/>
            <a:r>
              <a:rPr lang="en-US" dirty="0"/>
              <a:t>happens between the human and the digital objects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81521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6449A-BB9E-9149-8C60-FEA5D553A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 devices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694019-A374-494B-A671-3144C3EA82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How many ways can you think of to get information       from the </a:t>
            </a:r>
            <a:r>
              <a:rPr lang="en-US" b="1" dirty="0"/>
              <a:t>human</a:t>
            </a:r>
            <a:r>
              <a:rPr lang="en-US" dirty="0"/>
              <a:t> to the </a:t>
            </a:r>
            <a:r>
              <a:rPr lang="en-US" b="1" dirty="0"/>
              <a:t>computer</a:t>
            </a:r>
            <a:r>
              <a:rPr lang="en-US" dirty="0"/>
              <a:t>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843BEC-F73A-FA49-88EA-2CE09E8AAC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8819" y="4800600"/>
            <a:ext cx="5021581" cy="204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56513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mith Lecture Notes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mith Lecture Notes" id="{46169177-CDC7-AC47-86B1-F3BCE136FEF8}" vid="{7BAB2AA1-C785-C741-AEF1-9BD477DBA9B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26341</TotalTime>
  <Words>1074</Words>
  <Application>Microsoft Macintosh PowerPoint</Application>
  <PresentationFormat>On-screen Show (4:3)</PresentationFormat>
  <Paragraphs>212</Paragraphs>
  <Slides>41</Slides>
  <Notes>9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8" baseType="lpstr">
      <vt:lpstr>Arial</vt:lpstr>
      <vt:lpstr>Calibri</vt:lpstr>
      <vt:lpstr>Courier</vt:lpstr>
      <vt:lpstr>Lucida Grande</vt:lpstr>
      <vt:lpstr>Mangal</vt:lpstr>
      <vt:lpstr>Wingdings</vt:lpstr>
      <vt:lpstr>Smith Lecture Notes</vt:lpstr>
      <vt:lpstr>Week 6 – Tuesday: Human-Computer Interaction</vt:lpstr>
      <vt:lpstr>Outline</vt:lpstr>
      <vt:lpstr>Recap: big idea behind my research</vt:lpstr>
      <vt:lpstr>This course so far</vt:lpstr>
      <vt:lpstr>Today</vt:lpstr>
      <vt:lpstr>“Human-Computer Interaction” (def.)</vt:lpstr>
      <vt:lpstr>Discussion</vt:lpstr>
      <vt:lpstr>Recap: Interaction (def.)</vt:lpstr>
      <vt:lpstr>Input devices</vt:lpstr>
      <vt:lpstr>Mouse</vt:lpstr>
      <vt:lpstr>Touchpad</vt:lpstr>
      <vt:lpstr>Touchscreen</vt:lpstr>
      <vt:lpstr>Keyboard</vt:lpstr>
      <vt:lpstr>Keypad / T9</vt:lpstr>
      <vt:lpstr>Handwriting recognition</vt:lpstr>
      <vt:lpstr>Speech recognition</vt:lpstr>
      <vt:lpstr>Lots of others!</vt:lpstr>
      <vt:lpstr>Interaction as a reasoning aid</vt:lpstr>
      <vt:lpstr>Yi, Kang, Stasko and Jacko (2007)</vt:lpstr>
      <vt:lpstr>1. Select</vt:lpstr>
      <vt:lpstr>1. Select</vt:lpstr>
      <vt:lpstr>2. Explore</vt:lpstr>
      <vt:lpstr>3. Reconfigure</vt:lpstr>
      <vt:lpstr>3. Reconfigure</vt:lpstr>
      <vt:lpstr>3. Reconfigure</vt:lpstr>
      <vt:lpstr>4. Encode</vt:lpstr>
      <vt:lpstr>5. Abstract / Elaborate</vt:lpstr>
      <vt:lpstr>5. Abstract / Elaborate</vt:lpstr>
      <vt:lpstr>5. Abstract / Elaborate</vt:lpstr>
      <vt:lpstr>6. Filter</vt:lpstr>
      <vt:lpstr>7. Connect</vt:lpstr>
      <vt:lpstr>Discussion</vt:lpstr>
      <vt:lpstr>Some open questions in HCI</vt:lpstr>
      <vt:lpstr>Some open questions in HCI</vt:lpstr>
      <vt:lpstr>Some open questions in HCI</vt:lpstr>
      <vt:lpstr>Some open questions in HCI</vt:lpstr>
      <vt:lpstr>Some open questions in HCI</vt:lpstr>
      <vt:lpstr>Some open questions in HCI</vt:lpstr>
      <vt:lpstr>Some open (ethical) questions in HCI</vt:lpstr>
      <vt:lpstr>Discussion</vt:lpstr>
      <vt:lpstr>This week</vt:lpstr>
    </vt:vector>
  </TitlesOfParts>
  <Company/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Week 1 – Monday: Introduction to Computer Science</dc:title>
  <dc:creator>R. Jordan Crouser</dc:creator>
  <cp:lastModifiedBy>Microsoft Office User</cp:lastModifiedBy>
  <cp:revision>357</cp:revision>
  <cp:lastPrinted>2018-07-25T12:50:02Z</cp:lastPrinted>
  <dcterms:created xsi:type="dcterms:W3CDTF">2018-06-21T16:17:33Z</dcterms:created>
  <dcterms:modified xsi:type="dcterms:W3CDTF">2018-07-31T12:03:34Z</dcterms:modified>
</cp:coreProperties>
</file>